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710" r:id="rId2"/>
    <p:sldId id="920" r:id="rId3"/>
    <p:sldId id="942" r:id="rId4"/>
    <p:sldId id="943" r:id="rId5"/>
    <p:sldId id="922" r:id="rId6"/>
    <p:sldId id="921" r:id="rId7"/>
    <p:sldId id="911" r:id="rId8"/>
    <p:sldId id="931" r:id="rId9"/>
    <p:sldId id="910" r:id="rId10"/>
    <p:sldId id="919" r:id="rId11"/>
    <p:sldId id="923" r:id="rId12"/>
    <p:sldId id="924" r:id="rId13"/>
    <p:sldId id="925" r:id="rId14"/>
    <p:sldId id="926" r:id="rId15"/>
    <p:sldId id="928" r:id="rId16"/>
    <p:sldId id="929" r:id="rId17"/>
    <p:sldId id="930" r:id="rId18"/>
    <p:sldId id="913" r:id="rId19"/>
    <p:sldId id="914" r:id="rId20"/>
    <p:sldId id="933" r:id="rId21"/>
    <p:sldId id="939" r:id="rId22"/>
    <p:sldId id="932" r:id="rId23"/>
    <p:sldId id="944" r:id="rId24"/>
    <p:sldId id="934" r:id="rId25"/>
    <p:sldId id="927" r:id="rId26"/>
    <p:sldId id="916" r:id="rId27"/>
    <p:sldId id="937" r:id="rId28"/>
    <p:sldId id="936" r:id="rId29"/>
    <p:sldId id="941" r:id="rId30"/>
    <p:sldId id="915" r:id="rId31"/>
    <p:sldId id="940" r:id="rId32"/>
    <p:sldId id="565" r:id="rId33"/>
    <p:sldId id="912" r:id="rId34"/>
    <p:sldId id="899" r:id="rId35"/>
    <p:sldId id="903" r:id="rId36"/>
    <p:sldId id="908" r:id="rId37"/>
    <p:sldId id="901" r:id="rId38"/>
    <p:sldId id="894" r:id="rId39"/>
    <p:sldId id="907" r:id="rId40"/>
    <p:sldId id="909" r:id="rId41"/>
    <p:sldId id="906" r:id="rId42"/>
    <p:sldId id="949" r:id="rId43"/>
    <p:sldId id="946" r:id="rId44"/>
    <p:sldId id="945" r:id="rId45"/>
    <p:sldId id="947" r:id="rId46"/>
    <p:sldId id="950" r:id="rId47"/>
    <p:sldId id="948" r:id="rId48"/>
    <p:sldId id="953" r:id="rId49"/>
  </p:sldIdLst>
  <p:sldSz cx="9144000" cy="6858000" type="screen4x3"/>
  <p:notesSz cx="6858000" cy="9947275"/>
  <p:custDataLst>
    <p:tags r:id="rId5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  <p15:guide id="3" orient="horz" pos="3134">
          <p15:clr>
            <a:srgbClr val="A4A3A4"/>
          </p15:clr>
        </p15:guide>
        <p15:guide id="4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EF"/>
    <a:srgbClr val="178884"/>
    <a:srgbClr val="F78D21"/>
    <a:srgbClr val="0000FF"/>
    <a:srgbClr val="FF7A00"/>
    <a:srgbClr val="008FFF"/>
    <a:srgbClr val="3C1DD9"/>
    <a:srgbClr val="F6960A"/>
    <a:srgbClr val="333399"/>
    <a:srgbClr val="00F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3367" autoAdjust="0"/>
  </p:normalViewPr>
  <p:slideViewPr>
    <p:cSldViewPr>
      <p:cViewPr varScale="1">
        <p:scale>
          <a:sx n="80" d="100"/>
          <a:sy n="80" d="100"/>
        </p:scale>
        <p:origin x="1560" y="6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3804"/>
    </p:cViewPr>
  </p:sorterViewPr>
  <p:notesViewPr>
    <p:cSldViewPr>
      <p:cViewPr varScale="1">
        <p:scale>
          <a:sx n="63" d="100"/>
          <a:sy n="63" d="100"/>
        </p:scale>
        <p:origin x="2630" y="77"/>
      </p:cViewPr>
      <p:guideLst>
        <p:guide orient="horz" pos="3127"/>
        <p:guide pos="2141"/>
        <p:guide orient="horz" pos="3134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2547" cy="497921"/>
          </a:xfrm>
          <a:prstGeom prst="rect">
            <a:avLst/>
          </a:prstGeom>
        </p:spPr>
        <p:txBody>
          <a:bodyPr vert="horz" lIns="91879" tIns="45939" rIns="91879" bIns="45939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123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3852" y="0"/>
            <a:ext cx="2972547" cy="497921"/>
          </a:xfrm>
          <a:prstGeom prst="rect">
            <a:avLst/>
          </a:prstGeom>
        </p:spPr>
        <p:txBody>
          <a:bodyPr vert="horz" lIns="91879" tIns="45939" rIns="91879" bIns="45939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AC93306F-FDD8-4B58-913F-2D96508BE7B4}" type="datetimeFigureOut">
              <a:rPr lang="zh-CN" altLang="en-US"/>
              <a:pPr>
                <a:defRPr/>
              </a:pPr>
              <a:t>2023/2/2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7764"/>
            <a:ext cx="2972547" cy="497920"/>
          </a:xfrm>
          <a:prstGeom prst="rect">
            <a:avLst/>
          </a:prstGeom>
        </p:spPr>
        <p:txBody>
          <a:bodyPr vert="horz" lIns="91879" tIns="45939" rIns="91879" bIns="45939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3852" y="9447764"/>
            <a:ext cx="2972547" cy="497920"/>
          </a:xfrm>
          <a:prstGeom prst="rect">
            <a:avLst/>
          </a:prstGeom>
        </p:spPr>
        <p:txBody>
          <a:bodyPr vert="horz" lIns="91879" tIns="45939" rIns="91879" bIns="45939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2D077342-A66B-4111-AA48-3906B6B21D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8280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2547" cy="497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9" tIns="45939" rIns="91879" bIns="4593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123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3852" y="0"/>
            <a:ext cx="2972547" cy="497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9" tIns="45939" rIns="91879" bIns="4593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41388" y="746125"/>
            <a:ext cx="4975225" cy="3730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480" y="4724678"/>
            <a:ext cx="5487041" cy="447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9" tIns="45939" rIns="91879" bIns="459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7764"/>
            <a:ext cx="2972547" cy="497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9" tIns="45939" rIns="91879" bIns="4593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852" y="9447764"/>
            <a:ext cx="2972547" cy="497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9" tIns="45939" rIns="91879" bIns="4593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E9979935-E2FA-435A-9601-6E55DD17B25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86177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79935-E2FA-435A-9601-6E55DD17B25E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171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averageIR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matIR,neutronSpec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979935-E2FA-435A-9601-6E55DD17B25E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0969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year 1965.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979935-E2FA-435A-9601-6E55DD17B25E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0771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979935-E2FA-435A-9601-6E55DD17B25E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9371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特点：性能，适用范围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79935-E2FA-435A-9601-6E55DD17B25E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5212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979935-E2FA-435A-9601-6E55DD17B25E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9585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1g</a:t>
            </a:r>
            <a:r>
              <a:rPr lang="zh-CN" altLang="en-US" dirty="0"/>
              <a:t> </a:t>
            </a:r>
            <a:r>
              <a:rPr lang="en-US" altLang="zh-CN" dirty="0"/>
              <a:t>Au – 65000cps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979935-E2FA-435A-9601-6E55DD17B25E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8036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79935-E2FA-435A-9601-6E55DD17B25E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5130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051675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EC0F-2A15-4D74-84C4-D86E0B32A2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051675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EC0F-2A15-4D74-84C4-D86E0B32A2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051675" y="645333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EC0F-2A15-4D74-84C4-D86E0B32A2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051675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EC0F-2A15-4D74-84C4-D86E0B32A2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051675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EC0F-2A15-4D74-84C4-D86E0B32A2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051675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EC0F-2A15-4D74-84C4-D86E0B32A2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566738" y="1403350"/>
            <a:ext cx="8101012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8" descr="清华名字（小图）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150938" y="188913"/>
            <a:ext cx="1309687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206375" y="85725"/>
            <a:ext cx="809625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546" y="908721"/>
            <a:ext cx="8235914" cy="540059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93785"/>
            <a:ext cx="8229600" cy="4632379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微软雅黑" pitchFamily="34" charset="-122"/>
                <a:ea typeface="微软雅黑" pitchFamily="34" charset="-122"/>
              </a:defRPr>
            </a:lvl1pPr>
            <a:lvl2pPr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000">
                <a:latin typeface="微软雅黑" pitchFamily="34" charset="-122"/>
                <a:ea typeface="微软雅黑" pitchFamily="34" charset="-122"/>
              </a:defRPr>
            </a:lvl3pPr>
            <a:lvl4pPr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20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051675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EC0F-2A15-4D74-84C4-D86E0B32A2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051675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EC0F-2A15-4D74-84C4-D86E0B32A2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051675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EC0F-2A15-4D74-84C4-D86E0B32A2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7051675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EC0F-2A15-4D74-84C4-D86E0B32A2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051675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EC0F-2A15-4D74-84C4-D86E0B32A2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051675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EC0F-2A15-4D74-84C4-D86E0B32A2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051675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EC0F-2A15-4D74-84C4-D86E0B32A2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051675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EC0F-2A15-4D74-84C4-D86E0B32A2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pic004a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165100" y="152400"/>
            <a:ext cx="27241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8" descr="main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4816475" y="4837113"/>
            <a:ext cx="4292600" cy="202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页脚占位符 1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051675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EC0F-2A15-4D74-84C4-D86E0B32A2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97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  <p:sldLayoutId id="2147484095" r:id="rId13"/>
    <p:sldLayoutId id="2147484096" r:id="rId1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hyperlink" Target="http://nucleardata.nuclear.lu.s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23.wmf"/><Relationship Id="rId7" Type="http://schemas.openxmlformats.org/officeDocument/2006/relationships/oleObject" Target="../embeddings/oleObject8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18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-nds.iaea.org/pgaa/databases.htm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BF02055413" TargetMode="External"/><Relationship Id="rId2" Type="http://schemas.openxmlformats.org/officeDocument/2006/relationships/hyperlink" Target="https://doi.org/10.1016/j.pnucene.2010.01.00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hyperlink" Target="https://www.ncnr.nist.gov/resources/activation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 noChangeArrowheads="1"/>
          </p:cNvSpPr>
          <p:nvPr/>
        </p:nvSpPr>
        <p:spPr>
          <a:xfrm>
            <a:off x="1223628" y="116632"/>
            <a:ext cx="6696744" cy="1800200"/>
          </a:xfrm>
          <a:prstGeom prst="rect">
            <a:avLst/>
          </a:prstGeom>
        </p:spPr>
        <p:txBody>
          <a:bodyPr lIns="0" tIns="0" rIns="-37" bIns="0" anchor="b"/>
          <a:lstStyle/>
          <a:p>
            <a:pPr marL="77788" lvl="0" algn="ctr">
              <a:defRPr/>
            </a:pPr>
            <a:r>
              <a:rPr lang="en-US" altLang="zh-CN" sz="3200" kern="0" noProof="0" dirty="0">
                <a:latin typeface="+mj-lt"/>
                <a:ea typeface="黑体" pitchFamily="49" charset="-122"/>
                <a:cs typeface="Times New Roman" panose="02020603050405020304" pitchFamily="18" charset="0"/>
                <a:sym typeface="华文宋体" pitchFamily="-109" charset="-122"/>
              </a:rPr>
              <a:t>CYANUS: Calculator for Yield Analysis of </a:t>
            </a:r>
            <a:r>
              <a:rPr lang="en-US" altLang="zh-CN" sz="3200" kern="0" noProof="0" dirty="0" err="1">
                <a:latin typeface="+mj-lt"/>
                <a:ea typeface="黑体" pitchFamily="49" charset="-122"/>
                <a:cs typeface="Times New Roman" panose="02020603050405020304" pitchFamily="18" charset="0"/>
                <a:sym typeface="华文宋体" pitchFamily="-109" charset="-122"/>
              </a:rPr>
              <a:t>NUclear</a:t>
            </a:r>
            <a:r>
              <a:rPr lang="en-US" altLang="zh-CN" sz="3200" kern="0" noProof="0" dirty="0">
                <a:latin typeface="+mj-lt"/>
                <a:ea typeface="黑体" pitchFamily="49" charset="-122"/>
                <a:cs typeface="Times New Roman" panose="02020603050405020304" pitchFamily="18" charset="0"/>
                <a:sym typeface="华文宋体" pitchFamily="-109" charset="-122"/>
              </a:rPr>
              <a:t> </a:t>
            </a:r>
            <a:r>
              <a:rPr lang="en-US" altLang="zh-CN" sz="3200" kern="0" dirty="0">
                <a:latin typeface="+mj-lt"/>
                <a:ea typeface="黑体" pitchFamily="49" charset="-122"/>
                <a:cs typeface="Times New Roman" panose="02020603050405020304" pitchFamily="18" charset="0"/>
                <a:sym typeface="华文宋体" pitchFamily="-109" charset="-122"/>
              </a:rPr>
              <a:t>a</a:t>
            </a:r>
            <a:r>
              <a:rPr lang="en-US" altLang="zh-CN" sz="3200" kern="0" noProof="0" dirty="0" err="1">
                <a:latin typeface="+mj-lt"/>
                <a:ea typeface="黑体" pitchFamily="49" charset="-122"/>
                <a:cs typeface="Times New Roman" panose="02020603050405020304" pitchFamily="18" charset="0"/>
                <a:sym typeface="华文宋体" pitchFamily="-109" charset="-122"/>
              </a:rPr>
              <a:t>ctivationS</a:t>
            </a:r>
            <a:endParaRPr lang="en-US" altLang="zh-CN" sz="2800" kern="0" noProof="0" dirty="0">
              <a:latin typeface="+mj-lt"/>
              <a:ea typeface="黑体" pitchFamily="49" charset="-122"/>
              <a:cs typeface="Times New Roman" panose="02020603050405020304" pitchFamily="18" charset="0"/>
              <a:sym typeface="华文宋体" pitchFamily="-109" charset="-122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709025" y="4890646"/>
            <a:ext cx="361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2022</a:t>
            </a:r>
            <a:r>
              <a:rPr lang="zh-CN" altLang="en-US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年 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月 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21 </a:t>
            </a:r>
            <a:r>
              <a:rPr lang="zh-CN" altLang="en-US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日 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3591018" y="2118316"/>
            <a:ext cx="1961963" cy="51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0000">
              <a:lnSpc>
                <a:spcPct val="150000"/>
              </a:lnSpc>
            </a:pP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Tongyuan CUI</a:t>
            </a:r>
          </a:p>
        </p:txBody>
      </p:sp>
      <p:pic>
        <p:nvPicPr>
          <p:cNvPr id="177154" name="Picture 2" descr="blue/purple flowers and green stems">
            <a:extLst>
              <a:ext uri="{FF2B5EF4-FFF2-40B4-BE49-F238E27FC236}">
                <a16:creationId xmlns:a16="http://schemas.microsoft.com/office/drawing/2014/main" id="{60DAEAD8-D9B7-4E0D-A910-698CDE001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8" r="43700"/>
          <a:stretch/>
        </p:blipFill>
        <p:spPr bwMode="auto">
          <a:xfrm>
            <a:off x="6690437" y="2102872"/>
            <a:ext cx="2302670" cy="278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9BCC4DF-E8A1-48D0-B6E3-B99A7D234F5B}"/>
              </a:ext>
            </a:extLst>
          </p:cNvPr>
          <p:cNvSpPr txBox="1"/>
          <p:nvPr/>
        </p:nvSpPr>
        <p:spPr>
          <a:xfrm>
            <a:off x="6548423" y="4944813"/>
            <a:ext cx="258669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i="1" dirty="0">
                <a:solidFill>
                  <a:srgbClr val="212529"/>
                </a:solidFill>
                <a:latin typeface="UniversCondensed"/>
              </a:rPr>
              <a:t>矢车菊</a:t>
            </a:r>
            <a:r>
              <a:rPr lang="en-US" altLang="zh-CN" b="0" i="1" dirty="0">
                <a:solidFill>
                  <a:srgbClr val="212529"/>
                </a:solidFill>
                <a:effectLst/>
                <a:latin typeface="UniversCondensed"/>
              </a:rPr>
              <a:t>Centaurea </a:t>
            </a:r>
            <a:r>
              <a:rPr lang="en-US" altLang="zh-CN" b="0" i="1" dirty="0">
                <a:solidFill>
                  <a:srgbClr val="FF0000"/>
                </a:solidFill>
                <a:effectLst/>
                <a:latin typeface="UniversCondensed"/>
              </a:rPr>
              <a:t>cyanus</a:t>
            </a:r>
            <a:endParaRPr lang="en-US" altLang="zh-CN" b="0" i="0" dirty="0">
              <a:solidFill>
                <a:srgbClr val="FF0000"/>
              </a:solidFill>
              <a:effectLst/>
              <a:latin typeface="UniversCondensed"/>
            </a:endParaRPr>
          </a:p>
        </p:txBody>
      </p:sp>
      <p:pic>
        <p:nvPicPr>
          <p:cNvPr id="177156" name="Picture 4" descr="查看源图像">
            <a:extLst>
              <a:ext uri="{FF2B5EF4-FFF2-40B4-BE49-F238E27FC236}">
                <a16:creationId xmlns:a16="http://schemas.microsoft.com/office/drawing/2014/main" id="{5550AF07-0C40-4423-9C59-3CADD609B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81" y="2173704"/>
            <a:ext cx="1805635" cy="271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BEB8592-9AAF-46B4-BCD2-81FC214DD8A5}"/>
              </a:ext>
            </a:extLst>
          </p:cNvPr>
          <p:cNvSpPr txBox="1"/>
          <p:nvPr/>
        </p:nvSpPr>
        <p:spPr>
          <a:xfrm>
            <a:off x="256417" y="4894458"/>
            <a:ext cx="27655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rgbClr val="212529"/>
                </a:solidFill>
                <a:latin typeface="UniversCondensed"/>
              </a:rPr>
              <a:t>灰喜鹊 </a:t>
            </a:r>
            <a:r>
              <a:rPr lang="en-US" altLang="zh-CN" i="1" dirty="0" err="1">
                <a:solidFill>
                  <a:srgbClr val="212529"/>
                </a:solidFill>
                <a:latin typeface="UniversCondensed"/>
              </a:rPr>
              <a:t>Cyanopica</a:t>
            </a:r>
            <a:r>
              <a:rPr lang="en-US" altLang="zh-CN" i="1" dirty="0">
                <a:solidFill>
                  <a:srgbClr val="212529"/>
                </a:solidFill>
                <a:latin typeface="UniversCondensed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latin typeface="UniversCondensed"/>
              </a:rPr>
              <a:t>cyanus</a:t>
            </a:r>
            <a:endParaRPr lang="zh-CN" altLang="en-US" i="1" dirty="0">
              <a:solidFill>
                <a:srgbClr val="FF0000"/>
              </a:solidFill>
              <a:latin typeface="UniversCondensed"/>
            </a:endParaRPr>
          </a:p>
        </p:txBody>
      </p:sp>
      <p:pic>
        <p:nvPicPr>
          <p:cNvPr id="186370" name="Picture 2">
            <a:extLst>
              <a:ext uri="{FF2B5EF4-FFF2-40B4-BE49-F238E27FC236}">
                <a16:creationId xmlns:a16="http://schemas.microsoft.com/office/drawing/2014/main" id="{5DBE6178-0618-4C3F-A904-030CC5BC7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67" y="5263790"/>
            <a:ext cx="1912811" cy="10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C7DBDC4-7582-4E92-AF22-DACB86ACF726}"/>
              </a:ext>
            </a:extLst>
          </p:cNvPr>
          <p:cNvSpPr txBox="1"/>
          <p:nvPr/>
        </p:nvSpPr>
        <p:spPr>
          <a:xfrm>
            <a:off x="813528" y="6345591"/>
            <a:ext cx="165128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rgbClr val="212529"/>
                </a:solidFill>
                <a:latin typeface="UniversCondensed"/>
              </a:rPr>
              <a:t>喜鹊 </a:t>
            </a:r>
            <a:r>
              <a:rPr lang="en-US" altLang="zh-CN" i="1" dirty="0">
                <a:solidFill>
                  <a:srgbClr val="212529"/>
                </a:solidFill>
                <a:latin typeface="UniversCondensed"/>
              </a:rPr>
              <a:t>Pica </a:t>
            </a:r>
            <a:r>
              <a:rPr lang="en-US" altLang="zh-CN" i="1" dirty="0" err="1">
                <a:solidFill>
                  <a:srgbClr val="212529"/>
                </a:solidFill>
                <a:latin typeface="UniversCondensed"/>
              </a:rPr>
              <a:t>pica</a:t>
            </a:r>
            <a:endParaRPr lang="zh-CN" altLang="en-US" i="1" dirty="0">
              <a:solidFill>
                <a:srgbClr val="FF0000"/>
              </a:solidFill>
              <a:latin typeface="Univers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51700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DFA08-0208-4B31-9E19-90C53504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结构化表格介绍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BE332A-34EC-4692-B879-13A92848B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E91802-929A-4CEC-A1C1-32270EF02EEB}"/>
              </a:ext>
            </a:extLst>
          </p:cNvPr>
          <p:cNvSpPr txBox="1"/>
          <p:nvPr/>
        </p:nvSpPr>
        <p:spPr>
          <a:xfrm>
            <a:off x="587875" y="3068960"/>
            <a:ext cx="26276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内容：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稳定元素的原子序数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稳定元素的原子质量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2"/>
                </a:solidFill>
              </a:rPr>
              <a:t>样品中的元素质量</a:t>
            </a:r>
            <a:endParaRPr lang="en-US" altLang="zh-CN" b="1" dirty="0">
              <a:solidFill>
                <a:schemeClr val="accent2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核数据源：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NUBASE2020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32221F5F-AAF9-4A94-904C-E2749175BE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8135045"/>
              </p:ext>
            </p:extLst>
          </p:nvPr>
        </p:nvGraphicFramePr>
        <p:xfrm>
          <a:off x="587875" y="1585043"/>
          <a:ext cx="6117887" cy="1051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963958" imgH="510330" progId="Excel.Sheet.8">
                  <p:embed/>
                </p:oleObj>
              </mc:Choice>
              <mc:Fallback>
                <p:oleObj name="Worksheet" r:id="rId2" imgW="2963958" imgH="51033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7875" y="1585043"/>
                        <a:ext cx="6117887" cy="1051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1709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DFA08-0208-4B31-9E19-90C53504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结构化表格介绍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BE332A-34EC-4692-B879-13A92848B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E91802-929A-4CEC-A1C1-32270EF02EEB}"/>
              </a:ext>
            </a:extLst>
          </p:cNvPr>
          <p:cNvSpPr txBox="1"/>
          <p:nvPr/>
        </p:nvSpPr>
        <p:spPr>
          <a:xfrm>
            <a:off x="587875" y="3068960"/>
            <a:ext cx="262764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内容：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稳定元素的原子序数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稳定同位素的核子数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丰度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2"/>
                </a:solidFill>
              </a:rPr>
              <a:t>核素原子核数量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核数据源：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NUBASE2020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74476EA5-3FEC-4644-8611-B577FD2FB5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1277535"/>
              </p:ext>
            </p:extLst>
          </p:nvPr>
        </p:nvGraphicFramePr>
        <p:xfrm>
          <a:off x="587875" y="1581006"/>
          <a:ext cx="6690287" cy="1271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566219" imgH="678233" progId="Excel.Sheet.8">
                  <p:embed/>
                </p:oleObj>
              </mc:Choice>
              <mc:Fallback>
                <p:oleObj name="Worksheet" r:id="rId2" imgW="3566219" imgH="678233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7875" y="1581006"/>
                        <a:ext cx="6690287" cy="12719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0339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DFA08-0208-4B31-9E19-90C53504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结构化表格介绍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BE332A-34EC-4692-B879-13A92848B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E91802-929A-4CEC-A1C1-32270EF02EEB}"/>
              </a:ext>
            </a:extLst>
          </p:cNvPr>
          <p:cNvSpPr txBox="1"/>
          <p:nvPr/>
        </p:nvSpPr>
        <p:spPr>
          <a:xfrm>
            <a:off x="484909" y="2708920"/>
            <a:ext cx="348685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内容：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稳定元素的原子序数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稳定同位素的核子数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丰度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核素的</a:t>
            </a:r>
            <a:r>
              <a:rPr lang="en-US" altLang="zh-CN" dirty="0"/>
              <a:t>(n, g)</a:t>
            </a:r>
            <a:r>
              <a:rPr lang="zh-CN" altLang="en-US" dirty="0"/>
              <a:t>与中子注量积分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到达不同</a:t>
            </a:r>
            <a:r>
              <a:rPr lang="en-US" altLang="zh-CN" dirty="0"/>
              <a:t>isomer</a:t>
            </a:r>
            <a:r>
              <a:rPr lang="zh-CN" altLang="en-US" dirty="0"/>
              <a:t>的分支比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核数据源：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baseline="0" dirty="0">
                <a:latin typeface="Courier New" panose="02070309020205020404" pitchFamily="49" charset="0"/>
              </a:rPr>
              <a:t>ENDF-V8.0 </a:t>
            </a:r>
            <a:r>
              <a:rPr lang="zh-CN" altLang="en-US" dirty="0">
                <a:latin typeface="Courier New" panose="02070309020205020404" pitchFamily="49" charset="0"/>
              </a:rPr>
              <a:t>中子俘获截面</a:t>
            </a:r>
            <a:endParaRPr lang="en-US" altLang="zh-CN" dirty="0"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ourier New" panose="02070309020205020404" pitchFamily="49" charset="0"/>
              </a:rPr>
              <a:t>TALYS isomeric ratio</a:t>
            </a:r>
            <a:endParaRPr lang="en-US" altLang="zh-CN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669DBAA4-AE5E-4007-AFCC-47736ED80E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887800"/>
              </p:ext>
            </p:extLst>
          </p:nvPr>
        </p:nvGraphicFramePr>
        <p:xfrm>
          <a:off x="148431" y="1581007"/>
          <a:ext cx="8744049" cy="669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846894" imgH="678233" progId="Excel.Sheet.8">
                  <p:embed/>
                </p:oleObj>
              </mc:Choice>
              <mc:Fallback>
                <p:oleObj name="Worksheet" r:id="rId2" imgW="8846894" imgH="678233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8431" y="1581007"/>
                        <a:ext cx="8744049" cy="669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79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DFA08-0208-4B31-9E19-90C53504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结构化表格介绍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BE332A-34EC-4692-B879-13A92848B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E91802-929A-4CEC-A1C1-32270EF02EEB}"/>
              </a:ext>
            </a:extLst>
          </p:cNvPr>
          <p:cNvSpPr txBox="1"/>
          <p:nvPr/>
        </p:nvSpPr>
        <p:spPr>
          <a:xfrm>
            <a:off x="650564" y="3144484"/>
            <a:ext cx="370486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内容：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长寿命子核列表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长寿命子核核子数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长寿命子核能级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长寿命子核半衰期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产生长寿命子核的注量截面积分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2"/>
                </a:solidFill>
              </a:rPr>
              <a:t>无限长活化得到的子核数</a:t>
            </a:r>
            <a:endParaRPr lang="en-US" altLang="zh-CN" b="1" dirty="0">
              <a:solidFill>
                <a:schemeClr val="accent2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核数据源：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NUBASE2020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D24A563B-DC0D-44BB-A01A-3FB5A9EBFB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432502"/>
              </p:ext>
            </p:extLst>
          </p:nvPr>
        </p:nvGraphicFramePr>
        <p:xfrm>
          <a:off x="422407" y="1524304"/>
          <a:ext cx="8281765" cy="1544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332264" imgH="1180995" progId="Excel.Sheet.8">
                  <p:embed/>
                </p:oleObj>
              </mc:Choice>
              <mc:Fallback>
                <p:oleObj name="Worksheet" r:id="rId2" imgW="6332264" imgH="1180995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2407" y="1524304"/>
                        <a:ext cx="8281765" cy="1544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6592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DFA08-0208-4B31-9E19-90C53504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结构化表格介绍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BE332A-34EC-4692-B879-13A92848B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E91802-929A-4CEC-A1C1-32270EF02EEB}"/>
              </a:ext>
            </a:extLst>
          </p:cNvPr>
          <p:cNvSpPr txBox="1"/>
          <p:nvPr/>
        </p:nvSpPr>
        <p:spPr>
          <a:xfrm>
            <a:off x="611560" y="3630553"/>
            <a:ext cx="746871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内容：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长寿命子核列表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长寿命子核核子数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长寿命子核能级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长寿命子核半衰期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产生长寿命子核的注量截面积分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2"/>
                </a:solidFill>
              </a:rPr>
              <a:t>无限长活化得到的子核数</a:t>
            </a:r>
            <a:endParaRPr lang="en-US" altLang="zh-CN" b="1" dirty="0">
              <a:solidFill>
                <a:schemeClr val="accent2"/>
              </a:solidFill>
            </a:endParaRPr>
          </a:p>
          <a:p>
            <a:endParaRPr lang="en-US" altLang="zh-CN" dirty="0"/>
          </a:p>
          <a:p>
            <a:r>
              <a:rPr lang="zh-CN" altLang="en-US" b="1" dirty="0"/>
              <a:t>核数据源：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  <a:hlinkClick r:id="rId2"/>
              </a:rPr>
              <a:t>http://nucleardata.nuclear.lu.se/</a:t>
            </a:r>
            <a:r>
              <a:rPr lang="en-US" altLang="zh-CN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 </a:t>
            </a:r>
            <a:r>
              <a:rPr lang="zh-CN" altLang="en-US" sz="1800" b="0" i="0" u="none" strike="noStrike" baseline="0" dirty="0">
                <a:latin typeface="Courier New" panose="02070309020205020404" pitchFamily="49" charset="0"/>
              </a:rPr>
              <a:t>缓发伽马能量与分支比</a:t>
            </a:r>
            <a:endParaRPr lang="en-US" altLang="zh-CN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D4F5AE0-1E89-400E-B933-145D57F3CF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376073"/>
              </p:ext>
            </p:extLst>
          </p:nvPr>
        </p:nvGraphicFramePr>
        <p:xfrm>
          <a:off x="476546" y="1517892"/>
          <a:ext cx="8293261" cy="2127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7216244" imgH="1851660" progId="Excel.Sheet.8">
                  <p:embed/>
                </p:oleObj>
              </mc:Choice>
              <mc:Fallback>
                <p:oleObj name="Worksheet" r:id="rId3" imgW="7216244" imgH="185166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6546" y="1517892"/>
                        <a:ext cx="8293261" cy="2127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0060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5C92E4-00BE-4800-989B-E608E576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of neutron spectrum and </a:t>
            </a:r>
            <a:r>
              <a:rPr lang="en-US" altLang="zh-CN" dirty="0" err="1"/>
              <a:t>xs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B2B4C7-6846-42C2-ADC4-D8AC3E496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15</a:t>
            </a:fld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A490D8CB-5957-4095-8CDE-808CB18CDA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512" y="1556792"/>
          <a:ext cx="5618688" cy="280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4320000" imgH="2159640" progId="Origin95.Graph">
                  <p:embed/>
                </p:oleObj>
              </mc:Choice>
              <mc:Fallback>
                <p:oleObj name="Graph" r:id="rId2" imgW="4320000" imgH="2159640" progId="Origin95.Grap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A490D8CB-5957-4095-8CDE-808CB18CDA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9512" y="1556792"/>
                        <a:ext cx="5618688" cy="2808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2E0EA14-EFE7-4C0F-A502-75C98C2E27D9}"/>
                  </a:ext>
                </a:extLst>
              </p:cNvPr>
              <p:cNvSpPr txBox="1"/>
              <p:nvPr/>
            </p:nvSpPr>
            <p:spPr>
              <a:xfrm>
                <a:off x="179512" y="4473116"/>
                <a:ext cx="5400600" cy="17672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grow m:val="on"/>
                        <m:subHide m:val="on"/>
                        <m:sup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𝑑𝐸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zh-CN" altLang="en-US" i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zh-CN" altLang="en-US" dirty="0"/>
                  <a:t>  </a:t>
                </a:r>
                <a:endParaRPr lang="en-US" altLang="zh-CN" dirty="0"/>
              </a:p>
              <a:p>
                <a:r>
                  <a:rPr lang="zh-CN" altLang="en-US" dirty="0"/>
                  <a:t> </a:t>
                </a:r>
                <a:r>
                  <a:rPr lang="en-US" altLang="zh-CN" dirty="0"/>
                  <a:t>where</a:t>
                </a:r>
                <a:r>
                  <a:rPr lang="zh-CN" alt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zh-CN" altLang="en-US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, then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2E0EA14-EFE7-4C0F-A502-75C98C2E2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473116"/>
                <a:ext cx="5400600" cy="1767279"/>
              </a:xfrm>
              <a:prstGeom prst="rect">
                <a:avLst/>
              </a:prstGeom>
              <a:blipFill>
                <a:blip r:embed="rId5"/>
                <a:stretch>
                  <a:fillRect l="-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86FCC5E-0FA5-4CE2-939E-800689F3F16E}"/>
                  </a:ext>
                </a:extLst>
              </p:cNvPr>
              <p:cNvSpPr txBox="1"/>
              <p:nvPr/>
            </p:nvSpPr>
            <p:spPr>
              <a:xfrm>
                <a:off x="-684584" y="5924124"/>
                <a:ext cx="4938822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86FCC5E-0FA5-4CE2-939E-800689F3F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4584" y="5924124"/>
                <a:ext cx="4938822" cy="8485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D25350C0-AF02-4353-AF79-FE1C7971ED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36155" y="1424326"/>
          <a:ext cx="3258764" cy="5428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7" imgW="1728000" imgH="2879640" progId="Origin95.Graph">
                  <p:embed/>
                </p:oleObj>
              </mc:Choice>
              <mc:Fallback>
                <p:oleObj name="Graph" r:id="rId7" imgW="1728000" imgH="2879640" progId="Origin95.Graph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D25350C0-AF02-4353-AF79-FE1C7971ED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36155" y="1424326"/>
                        <a:ext cx="3258764" cy="5428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4391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5C92E4-00BE-4800-989B-E608E576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of neutron spectrum and </a:t>
            </a:r>
            <a:r>
              <a:rPr lang="en-US" altLang="zh-CN" dirty="0" err="1"/>
              <a:t>xs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B2B4C7-6846-42C2-ADC4-D8AC3E496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16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86FCC5E-0FA5-4CE2-939E-800689F3F16E}"/>
                  </a:ext>
                </a:extLst>
              </p:cNvPr>
              <p:cNvSpPr txBox="1"/>
              <p:nvPr/>
            </p:nvSpPr>
            <p:spPr>
              <a:xfrm>
                <a:off x="136824" y="1451053"/>
                <a:ext cx="5729533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86FCC5E-0FA5-4CE2-939E-800689F3F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24" y="1451053"/>
                <a:ext cx="5729533" cy="848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D25350C0-AF02-4353-AF79-FE1C7971ED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300200"/>
              </p:ext>
            </p:extLst>
          </p:nvPr>
        </p:nvGraphicFramePr>
        <p:xfrm>
          <a:off x="5866357" y="1429717"/>
          <a:ext cx="3258764" cy="5428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1728000" imgH="2879640" progId="Origin95.Graph">
                  <p:embed/>
                </p:oleObj>
              </mc:Choice>
              <mc:Fallback>
                <p:oleObj name="Graph" r:id="rId4" imgW="1728000" imgH="2879640" progId="Origin95.Graph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D25350C0-AF02-4353-AF79-FE1C7971ED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66357" y="1429717"/>
                        <a:ext cx="3258764" cy="5428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AFF1C8F-D30E-4E57-8234-F87EB53C281E}"/>
                  </a:ext>
                </a:extLst>
              </p:cNvPr>
              <p:cNvSpPr txBox="1"/>
              <p:nvPr/>
            </p:nvSpPr>
            <p:spPr>
              <a:xfrm>
                <a:off x="251520" y="2449265"/>
                <a:ext cx="470045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MCNP</a:t>
                </a:r>
                <a:r>
                  <a:rPr lang="zh-CN" altLang="en-US" dirty="0"/>
                  <a:t>等方法给出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而非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假设新的分割方法为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AFF1C8F-D30E-4E57-8234-F87EB53C2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449265"/>
                <a:ext cx="4700454" cy="923330"/>
              </a:xfrm>
              <a:prstGeom prst="rect">
                <a:avLst/>
              </a:prstGeom>
              <a:blipFill>
                <a:blip r:embed="rId6"/>
                <a:stretch>
                  <a:fillRect l="-1038" t="-5298" b="-8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304D80-9034-4D9A-874B-B23379D1223A}"/>
                  </a:ext>
                </a:extLst>
              </p:cNvPr>
              <p:cNvSpPr txBox="1"/>
              <p:nvPr/>
            </p:nvSpPr>
            <p:spPr>
              <a:xfrm>
                <a:off x="0" y="3418632"/>
                <a:ext cx="6231996" cy="851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304D80-9034-4D9A-874B-B23379D12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18632"/>
                <a:ext cx="6231996" cy="8517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C3238DD2-0DAB-4872-BD6B-6EF953B384AF}"/>
              </a:ext>
            </a:extLst>
          </p:cNvPr>
          <p:cNvSpPr txBox="1"/>
          <p:nvPr/>
        </p:nvSpPr>
        <p:spPr>
          <a:xfrm>
            <a:off x="425088" y="452820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对能谱部分的转换为：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98E9A47-A2ED-4FF3-8932-6D8F57BFF73E}"/>
                  </a:ext>
                </a:extLst>
              </p:cNvPr>
              <p:cNvSpPr txBox="1"/>
              <p:nvPr/>
            </p:nvSpPr>
            <p:spPr>
              <a:xfrm>
                <a:off x="251520" y="5066629"/>
                <a:ext cx="3258764" cy="6806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98E9A47-A2ED-4FF3-8932-6D8F57BFF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066629"/>
                <a:ext cx="3258764" cy="6806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01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D3CB64E-919B-40DA-B604-488C61126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7" y="2363548"/>
            <a:ext cx="4654595" cy="349094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7116194-580E-4494-9278-82A93FC8C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many bins of energy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40CA81-1E45-47A4-B3AF-82AF07745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Calculated the numerical integration of 329 (n, g)</a:t>
            </a:r>
            <a:r>
              <a:rPr lang="zh-CN" altLang="en-US" dirty="0"/>
              <a:t> </a:t>
            </a:r>
            <a:r>
              <a:rPr lang="en-US" altLang="zh-CN" dirty="0" err="1"/>
              <a:t>xs</a:t>
            </a:r>
            <a:r>
              <a:rPr lang="zh-CN" altLang="en-US" dirty="0"/>
              <a:t> </a:t>
            </a:r>
            <a:r>
              <a:rPr lang="en-US" altLang="zh-CN" dirty="0"/>
              <a:t>and neutron spectrum</a:t>
            </a:r>
            <a:r>
              <a:rPr lang="zh-CN" altLang="en-US" dirty="0"/>
              <a:t>（</a:t>
            </a:r>
            <a:r>
              <a:rPr lang="en-US" altLang="zh-CN" dirty="0"/>
              <a:t>111</a:t>
            </a:r>
            <a:r>
              <a:rPr lang="zh-CN" altLang="en-US" dirty="0"/>
              <a:t> </a:t>
            </a:r>
            <a:r>
              <a:rPr lang="en-US" altLang="zh-CN" dirty="0"/>
              <a:t>energy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23AE6D-54C2-4610-813D-EB289963EA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F0C5B8A-59E0-4DB6-95B7-D801474D0A09}"/>
              </a:ext>
            </a:extLst>
          </p:cNvPr>
          <p:cNvSpPr txBox="1"/>
          <p:nvPr/>
        </p:nvSpPr>
        <p:spPr>
          <a:xfrm>
            <a:off x="2048100" y="2780928"/>
            <a:ext cx="206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Distance to the result of 1e8 bins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44DE7FC-90DE-4F53-9B3D-DE4E54D5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978" y="2338135"/>
            <a:ext cx="4688479" cy="351635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FDE33C3-069B-445E-BC6A-6D4F71551C68}"/>
              </a:ext>
            </a:extLst>
          </p:cNvPr>
          <p:cNvSpPr txBox="1"/>
          <p:nvPr/>
        </p:nvSpPr>
        <p:spPr>
          <a:xfrm>
            <a:off x="100687" y="5914197"/>
            <a:ext cx="431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Error is less than 0.1% with </a:t>
            </a:r>
            <a:r>
              <a:rPr lang="en-US" altLang="zh-CN" dirty="0">
                <a:solidFill>
                  <a:srgbClr val="FF0000"/>
                </a:solidFill>
              </a:rPr>
              <a:t>1e6 </a:t>
            </a:r>
            <a:r>
              <a:rPr lang="en-US" altLang="zh-CN" dirty="0"/>
              <a:t>bins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6F9596E-FEA3-481B-911A-365864D75F9D}"/>
              </a:ext>
            </a:extLst>
          </p:cNvPr>
          <p:cNvSpPr txBox="1"/>
          <p:nvPr/>
        </p:nvSpPr>
        <p:spPr>
          <a:xfrm>
            <a:off x="4755282" y="5868030"/>
            <a:ext cx="39571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0.01-0.1 s computation time for each isotope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80DAA5-1AB0-48B8-90AE-8953ED85CD90}"/>
              </a:ext>
            </a:extLst>
          </p:cNvPr>
          <p:cNvSpPr txBox="1"/>
          <p:nvPr/>
        </p:nvSpPr>
        <p:spPr>
          <a:xfrm>
            <a:off x="5117411" y="2780928"/>
            <a:ext cx="206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Computation time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9627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5F364-8BE6-422D-BC99-C6BABB9FC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Calculation of Isomer ratio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565D9D-49F5-47BC-9609-19936776C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3928" y="1581900"/>
            <a:ext cx="4788532" cy="1927942"/>
          </a:xfrm>
        </p:spPr>
        <p:txBody>
          <a:bodyPr/>
          <a:lstStyle/>
          <a:p>
            <a:r>
              <a:rPr lang="en-US" altLang="zh-CN" sz="2000" dirty="0" err="1"/>
              <a:t>Talys</a:t>
            </a:r>
            <a:r>
              <a:rPr lang="zh-CN" altLang="en-US" sz="2000" dirty="0"/>
              <a:t> </a:t>
            </a:r>
            <a:r>
              <a:rPr lang="en-US" altLang="zh-CN" sz="2000" dirty="0"/>
              <a:t>provides</a:t>
            </a:r>
            <a:r>
              <a:rPr lang="zh-CN" altLang="en-US" sz="2000" dirty="0"/>
              <a:t> </a:t>
            </a:r>
            <a:r>
              <a:rPr lang="en-US" altLang="zh-CN" sz="2000" dirty="0"/>
              <a:t>isomeric ratios of discrete energy points</a:t>
            </a:r>
          </a:p>
          <a:p>
            <a:r>
              <a:rPr lang="en-US" altLang="zh-CN" sz="2000" dirty="0"/>
              <a:t>Calculating weighted average isomeric ratio. The weight is neutron flux at the energy point</a:t>
            </a:r>
            <a:endParaRPr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C12775-DC2B-4DDB-B551-29C60794B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811ED0-FD3F-424F-ABE9-35A730E83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89" y="3699416"/>
            <a:ext cx="8101471" cy="15766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610BD0-99AD-4889-B169-F584CB110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89" y="2397457"/>
            <a:ext cx="2295254" cy="8677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5C096FC-8D13-44BB-8FD6-BC977F20DB23}"/>
              </a:ext>
            </a:extLst>
          </p:cNvPr>
          <p:cNvSpPr txBox="1"/>
          <p:nvPr/>
        </p:nvSpPr>
        <p:spPr>
          <a:xfrm>
            <a:off x="480539" y="3330084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Output file of </a:t>
            </a:r>
            <a:r>
              <a:rPr lang="en-US" altLang="zh-CN" dirty="0" err="1"/>
              <a:t>talys</a:t>
            </a:r>
            <a:r>
              <a:rPr lang="en-US" altLang="zh-CN" dirty="0"/>
              <a:t> (part)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39788A7-D0F1-42D2-A7B2-8F5715094E56}"/>
              </a:ext>
            </a:extLst>
          </p:cNvPr>
          <p:cNvSpPr/>
          <p:nvPr/>
        </p:nvSpPr>
        <p:spPr>
          <a:xfrm>
            <a:off x="5723557" y="3699416"/>
            <a:ext cx="1039515" cy="1576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1003500-490B-465D-A4D6-F88207CEE813}"/>
              </a:ext>
            </a:extLst>
          </p:cNvPr>
          <p:cNvSpPr/>
          <p:nvPr/>
        </p:nvSpPr>
        <p:spPr>
          <a:xfrm>
            <a:off x="610989" y="4200833"/>
            <a:ext cx="8101471" cy="52884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51A087C-1216-4363-90D4-B27FDFF26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" y="5994110"/>
            <a:ext cx="9144000" cy="350378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9438887-4925-438D-974A-3B4A96AF7AB4}"/>
              </a:ext>
            </a:extLst>
          </p:cNvPr>
          <p:cNvCxnSpPr/>
          <p:nvPr/>
        </p:nvCxnSpPr>
        <p:spPr>
          <a:xfrm>
            <a:off x="6763072" y="4729682"/>
            <a:ext cx="980534" cy="12644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1072068-8396-4F2A-8C14-25CFB5D7444E}"/>
              </a:ext>
            </a:extLst>
          </p:cNvPr>
          <p:cNvSpPr txBox="1"/>
          <p:nvPr/>
        </p:nvSpPr>
        <p:spPr>
          <a:xfrm>
            <a:off x="6318194" y="5435617"/>
            <a:ext cx="21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Weighted average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110CDBC-8D5E-4DAE-8E7E-07FB298FE833}"/>
              </a:ext>
            </a:extLst>
          </p:cNvPr>
          <p:cNvSpPr txBox="1"/>
          <p:nvPr/>
        </p:nvSpPr>
        <p:spPr>
          <a:xfrm>
            <a:off x="480539" y="1919217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 file of </a:t>
            </a:r>
            <a:r>
              <a:rPr lang="en-US" altLang="zh-CN" dirty="0" err="1"/>
              <a:t>talys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379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72B696-F75C-4ABD-970C-5442263F1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Weighted average</a:t>
            </a:r>
            <a:r>
              <a:rPr lang="zh-CN" altLang="en-US" dirty="0"/>
              <a:t>，</a:t>
            </a:r>
            <a:r>
              <a:rPr lang="en-US" altLang="zh-CN" dirty="0"/>
              <a:t>In-116 g &amp; m &amp; 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A05DA9-4358-4498-A0B1-2DD8468225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19</a:t>
            </a:fld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61C0F7F-9872-4172-9861-E73CE03771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068666"/>
              </p:ext>
            </p:extLst>
          </p:nvPr>
        </p:nvGraphicFramePr>
        <p:xfrm>
          <a:off x="923171" y="1307786"/>
          <a:ext cx="7744283" cy="5550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10096200" imgH="7228440" progId="Origin95.Graph">
                  <p:embed/>
                </p:oleObj>
              </mc:Choice>
              <mc:Fallback>
                <p:oleObj name="Graph" r:id="rId3" imgW="10096200" imgH="722844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3171" y="1307786"/>
                        <a:ext cx="7744283" cy="5550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1199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8DDC5-E13C-43BA-9486-BAE275420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546" y="908721"/>
            <a:ext cx="8487942" cy="540059"/>
          </a:xfrm>
        </p:spPr>
        <p:txBody>
          <a:bodyPr/>
          <a:lstStyle/>
          <a:p>
            <a:pPr marL="77788" lvl="0" algn="ctr">
              <a:defRPr/>
            </a:pPr>
            <a:r>
              <a:rPr lang="en-US" altLang="zh-CN" sz="2000" kern="0" noProof="0" dirty="0">
                <a:latin typeface="+mj-lt"/>
                <a:ea typeface="黑体" pitchFamily="49" charset="-122"/>
                <a:cs typeface="Times New Roman" panose="02020603050405020304" pitchFamily="18" charset="0"/>
                <a:sym typeface="华文宋体" pitchFamily="-109" charset="-122"/>
              </a:rPr>
              <a:t>CYANUS: Calculator for Yield Analysis of Nuclear </a:t>
            </a:r>
            <a:r>
              <a:rPr lang="en-US" altLang="zh-CN" sz="2000" kern="0" dirty="0">
                <a:latin typeface="+mj-lt"/>
                <a:ea typeface="黑体" pitchFamily="49" charset="-122"/>
                <a:cs typeface="Times New Roman" panose="02020603050405020304" pitchFamily="18" charset="0"/>
                <a:sym typeface="华文宋体" pitchFamily="-109" charset="-122"/>
              </a:rPr>
              <a:t>a</a:t>
            </a:r>
            <a:r>
              <a:rPr lang="en-US" altLang="zh-CN" sz="2000" kern="0" noProof="0" dirty="0" err="1">
                <a:latin typeface="+mj-lt"/>
                <a:ea typeface="黑体" pitchFamily="49" charset="-122"/>
                <a:cs typeface="Times New Roman" panose="02020603050405020304" pitchFamily="18" charset="0"/>
                <a:sym typeface="华文宋体" pitchFamily="-109" charset="-122"/>
              </a:rPr>
              <a:t>ctivationS</a:t>
            </a:r>
            <a:endParaRPr lang="en-US" altLang="zh-CN" sz="1800" kern="0" noProof="0" dirty="0">
              <a:latin typeface="+mj-lt"/>
              <a:ea typeface="黑体" pitchFamily="49" charset="-122"/>
              <a:cs typeface="Times New Roman" panose="02020603050405020304" pitchFamily="18" charset="0"/>
              <a:sym typeface="华文宋体" pitchFamily="-10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02F20F-C3E4-48F0-8CA6-F709062B6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3785"/>
            <a:ext cx="8229600" cy="5364215"/>
          </a:xfrm>
        </p:spPr>
        <p:txBody>
          <a:bodyPr/>
          <a:lstStyle/>
          <a:p>
            <a:r>
              <a:rPr lang="en-US" altLang="zh-CN" dirty="0"/>
              <a:t>Overview</a:t>
            </a:r>
          </a:p>
          <a:p>
            <a:pPr marL="457200" lvl="1" indent="0">
              <a:buNone/>
            </a:pPr>
            <a:r>
              <a:rPr lang="en-US" altLang="zh-CN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TINAA aims to provide convenient analytic analysis of delayed gamma rays released from the user defined specimen after nuclear activation. </a:t>
            </a:r>
          </a:p>
          <a:p>
            <a:pPr marL="457200" lvl="1" indent="0">
              <a:buNone/>
            </a:pPr>
            <a:endParaRPr lang="en-US" altLang="zh-CN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/>
              <a:t>Inputs:</a:t>
            </a: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en-US" altLang="zh-CN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table of the mass of interested elements.</a:t>
            </a:r>
          </a:p>
          <a:p>
            <a:pPr lvl="1"/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pectrum(s) of projectile particle(s)</a:t>
            </a:r>
          </a:p>
          <a:p>
            <a:pPr lvl="1"/>
            <a:r>
              <a:rPr lang="en-US" altLang="zh-CN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Three time period (The irradiation, cooling and measuring time)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Outputs:</a:t>
            </a:r>
          </a:p>
          <a:p>
            <a:pPr lvl="1"/>
            <a:r>
              <a:rPr lang="en-US" altLang="zh-CN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table containing </a:t>
            </a:r>
            <a:r>
              <a:rPr lang="en-US" altLang="zh-CN" sz="2000" b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possible delayed gamma rays and their counts</a:t>
            </a:r>
          </a:p>
          <a:p>
            <a:pPr lvl="1"/>
            <a:r>
              <a:rPr lang="en-US" altLang="zh-CN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Four tables containing well organized nuclear data showing how to calculate the above table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387839-8FA7-490E-980C-007B89EA0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99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ADBAE8-5AF4-46DC-A8A8-6A43DF3BB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Sensitivity result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009589-6137-4B58-A893-9F4BFC95E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Irradiated in the 9 MeV new station</a:t>
            </a:r>
            <a:r>
              <a:rPr lang="zh-CN" altLang="en-US" dirty="0"/>
              <a:t>，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Cd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740DE9-94DE-4E49-87D7-19BD48ED3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20</a:t>
            </a:fld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1C50919-E6E4-4043-B2E0-8BF510DAA6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877448"/>
              </p:ext>
            </p:extLst>
          </p:nvPr>
        </p:nvGraphicFramePr>
        <p:xfrm>
          <a:off x="-1" y="1912923"/>
          <a:ext cx="9144001" cy="4115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5760000" imgH="2592000" progId="Origin95.Graph">
                  <p:embed/>
                </p:oleObj>
              </mc:Choice>
              <mc:Fallback>
                <p:oleObj name="Graph" r:id="rId2" imgW="5760000" imgH="259200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" y="1912923"/>
                        <a:ext cx="9144001" cy="4115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BA6F6AA-1CA0-44C3-9C0E-2D23A6C81C43}"/>
              </a:ext>
            </a:extLst>
          </p:cNvPr>
          <p:cNvCxnSpPr>
            <a:cxnSpLocks/>
          </p:cNvCxnSpPr>
          <p:nvPr/>
        </p:nvCxnSpPr>
        <p:spPr>
          <a:xfrm>
            <a:off x="-684584" y="4077072"/>
            <a:ext cx="108012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587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4BF95F-EDA7-48E9-9910-8F2CF1FF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Branch ratio of the most intense gamma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E86A0-DE08-46BE-A694-786D4047F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21</a:t>
            </a:fld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7AAC1BB-DF9E-4EF5-9C87-B4A6427B05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313903"/>
              </p:ext>
            </p:extLst>
          </p:nvPr>
        </p:nvGraphicFramePr>
        <p:xfrm>
          <a:off x="1" y="1975391"/>
          <a:ext cx="9148660" cy="4117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5760000" imgH="2592000" progId="Origin95.Graph">
                  <p:embed/>
                </p:oleObj>
              </mc:Choice>
              <mc:Fallback>
                <p:oleObj name="Graph" r:id="rId2" imgW="5760000" imgH="259200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" y="1975391"/>
                        <a:ext cx="9148660" cy="4117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3D83CF3-4E5F-45EE-BDC5-CAE4199E1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3785"/>
            <a:ext cx="8229600" cy="4632379"/>
          </a:xfrm>
        </p:spPr>
        <p:txBody>
          <a:bodyPr/>
          <a:lstStyle/>
          <a:p>
            <a:r>
              <a:rPr lang="en-US" altLang="zh-CN" dirty="0"/>
              <a:t>How “clean” is the element decay gamma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0680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0B5EC-B76D-48B9-B1A0-9B4684757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Comparation: Cyanus and experiment result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84B8EC-F27C-4057-B486-DAD77AC2E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General Atomic Triga Mark I reactor</a:t>
            </a:r>
            <a:r>
              <a:rPr lang="zh-CN" altLang="en-US" dirty="0"/>
              <a:t>（</a:t>
            </a:r>
            <a:r>
              <a:rPr lang="en-US" altLang="zh-CN" dirty="0"/>
              <a:t>4.3e12 </a:t>
            </a:r>
            <a:r>
              <a:rPr lang="en-US" altLang="zh-CN" dirty="0" err="1"/>
              <a:t>nv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Irr</a:t>
            </a:r>
            <a:r>
              <a:rPr lang="en-US" altLang="zh-CN" dirty="0"/>
              <a:t>=1h, cool=0,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7C3EFD-6895-4644-88F4-06000218C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197A9C-066B-4226-B21D-5B6BD94F2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313" y="1892938"/>
            <a:ext cx="2623487" cy="7644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292BCA-9DB2-433D-85DE-C90753F78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163" y="6420"/>
            <a:ext cx="3779912" cy="875427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D40D87A-64B3-8326-CFEC-9DA20E423D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65739"/>
              </p:ext>
            </p:extLst>
          </p:nvPr>
        </p:nvGraphicFramePr>
        <p:xfrm>
          <a:off x="0" y="2780928"/>
          <a:ext cx="9236692" cy="4176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5989320" imgH="2709000" progId="Origin95.Graph">
                  <p:embed/>
                </p:oleObj>
              </mc:Choice>
              <mc:Fallback>
                <p:oleObj name="Graph" r:id="rId5" imgW="5989320" imgH="270900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2780928"/>
                        <a:ext cx="9236692" cy="41764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5889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08C59A1-F7BF-864F-4531-0CCD5C998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23</a:t>
            </a:fld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B2CAE4F4-73A9-878D-8708-29B01701B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852355"/>
              </p:ext>
            </p:extLst>
          </p:nvPr>
        </p:nvGraphicFramePr>
        <p:xfrm>
          <a:off x="63156" y="188640"/>
          <a:ext cx="9057180" cy="4095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5989320" imgH="2709000" progId="Origin95.Graph">
                  <p:embed/>
                </p:oleObj>
              </mc:Choice>
              <mc:Fallback>
                <p:oleObj name="Graph" r:id="rId2" imgW="5989320" imgH="270900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56" y="188640"/>
                        <a:ext cx="9057180" cy="4095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DEE21EF-6319-5797-3A6A-AC806900A0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465325"/>
              </p:ext>
            </p:extLst>
          </p:nvPr>
        </p:nvGraphicFramePr>
        <p:xfrm>
          <a:off x="23664" y="3573016"/>
          <a:ext cx="9236692" cy="4176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5989320" imgH="2709000" progId="Origin95.Graph">
                  <p:embed/>
                </p:oleObj>
              </mc:Choice>
              <mc:Fallback>
                <p:oleObj name="Graph" r:id="rId4" imgW="5989320" imgH="2709000" progId="Origin95.Grap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CD40D87A-64B3-8326-CFEC-9DA20E423D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64" y="3573016"/>
                        <a:ext cx="9236692" cy="41764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6506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0B029-2504-4E8F-BE7A-4FAED1CF7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25.3 </a:t>
            </a:r>
            <a:r>
              <a:rPr lang="en-US" altLang="zh-CN" dirty="0" err="1"/>
              <a:t>meV</a:t>
            </a:r>
            <a:r>
              <a:rPr lang="en-US" altLang="zh-CN" dirty="0"/>
              <a:t> &amp; Maxwell-Boltzmann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056D85-DE33-49A9-95B9-676EC0CD9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24</a:t>
            </a:fld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BFEF074-ABF3-4767-9E21-973E78507B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839087"/>
              </p:ext>
            </p:extLst>
          </p:nvPr>
        </p:nvGraphicFramePr>
        <p:xfrm>
          <a:off x="0" y="2060848"/>
          <a:ext cx="9118781" cy="4104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5760000" imgH="2592000" progId="Origin95.Graph">
                  <p:embed/>
                </p:oleObj>
              </mc:Choice>
              <mc:Fallback>
                <p:oleObj name="Graph" r:id="rId2" imgW="5760000" imgH="259200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2060848"/>
                        <a:ext cx="9118781" cy="41044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6925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056EA-83E3-4672-A130-28CE8FDC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TALYS</a:t>
            </a:r>
            <a:r>
              <a:rPr lang="zh-CN" altLang="en-US" dirty="0"/>
              <a:t>的部分异常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DA548E-E1FE-48C9-874D-5740915D9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Ti-47</a:t>
            </a:r>
            <a:r>
              <a:rPr lang="zh-CN" altLang="en-US" dirty="0"/>
              <a:t>中子俘获后不应有</a:t>
            </a:r>
            <a:r>
              <a:rPr lang="en-US" altLang="zh-CN" dirty="0"/>
              <a:t>Ti48m</a:t>
            </a:r>
            <a:r>
              <a:rPr lang="zh-CN" altLang="en-US" dirty="0"/>
              <a:t>（</a:t>
            </a:r>
            <a:r>
              <a:rPr lang="en-US" altLang="zh-CN" dirty="0"/>
              <a:t>NUBASE2020</a:t>
            </a:r>
            <a:r>
              <a:rPr lang="zh-CN" altLang="en-US" dirty="0"/>
              <a:t>无）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6FBAA6-619F-4D21-AF9F-31CB2A6C0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85512E-7DDA-4093-B975-3F6C36B93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219299"/>
            <a:ext cx="7800975" cy="15906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CC0122-F213-43EC-8E6E-BF73A2A66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79" y="4212415"/>
            <a:ext cx="58007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93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65E33B-4AA9-4A0C-A41A-DB429C74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中子活化法与</a:t>
            </a:r>
            <a:r>
              <a:rPr lang="en-US" altLang="zh-CN" dirty="0" err="1"/>
              <a:t>PhotonAssay</a:t>
            </a:r>
            <a:r>
              <a:rPr lang="zh-CN" altLang="en-US" dirty="0"/>
              <a:t>对比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3DD07D-D731-49BF-8BE8-8D77F500E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C94833-4BB1-484D-9033-1E70CA4DDC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47" y="1448780"/>
            <a:ext cx="5531610" cy="292494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7BC7084-B448-46FC-B26F-C6071BE1DEE1}"/>
              </a:ext>
            </a:extLst>
          </p:cNvPr>
          <p:cNvSpPr txBox="1"/>
          <p:nvPr/>
        </p:nvSpPr>
        <p:spPr>
          <a:xfrm>
            <a:off x="181859" y="1772816"/>
            <a:ext cx="32741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PhotonAssay</a:t>
            </a:r>
            <a:endParaRPr lang="en-US" altLang="zh-CN" dirty="0"/>
          </a:p>
          <a:p>
            <a:r>
              <a:rPr lang="zh-CN" altLang="en-US" b="1" dirty="0">
                <a:solidFill>
                  <a:srgbClr val="F78D21"/>
                </a:solidFill>
              </a:rPr>
              <a:t>完整评估</a:t>
            </a:r>
            <a:r>
              <a:rPr lang="zh-CN" altLang="en-US" dirty="0"/>
              <a:t>了</a:t>
            </a:r>
            <a:r>
              <a:rPr lang="en-US" altLang="zh-CN" dirty="0"/>
              <a:t>Au, Ag, Cu, Pb</a:t>
            </a:r>
          </a:p>
          <a:p>
            <a:r>
              <a:rPr lang="zh-CN" altLang="en-US" b="1" dirty="0">
                <a:solidFill>
                  <a:srgbClr val="178884"/>
                </a:solidFill>
              </a:rPr>
              <a:t>粗略评估</a:t>
            </a:r>
            <a:r>
              <a:rPr lang="zh-CN" altLang="en-US" dirty="0"/>
              <a:t>了</a:t>
            </a:r>
            <a:r>
              <a:rPr lang="en-US" altLang="zh-CN" dirty="0"/>
              <a:t>15</a:t>
            </a:r>
            <a:r>
              <a:rPr lang="zh-CN" altLang="en-US" dirty="0"/>
              <a:t>种核素</a:t>
            </a:r>
            <a:endParaRPr lang="en-US" altLang="zh-CN" dirty="0"/>
          </a:p>
          <a:p>
            <a:r>
              <a:rPr lang="zh-CN" altLang="en-US" b="1" dirty="0">
                <a:solidFill>
                  <a:srgbClr val="00AEEF"/>
                </a:solidFill>
              </a:rPr>
              <a:t>理论推测</a:t>
            </a:r>
            <a:r>
              <a:rPr lang="en-US" altLang="zh-CN" dirty="0"/>
              <a:t>36</a:t>
            </a:r>
            <a:r>
              <a:rPr lang="zh-CN" altLang="en-US" dirty="0"/>
              <a:t>种核素可测</a:t>
            </a:r>
            <a:r>
              <a:rPr lang="zh-CN" altLang="en-US" b="1" dirty="0">
                <a:solidFill>
                  <a:srgbClr val="FF0000"/>
                </a:solidFill>
              </a:rPr>
              <a:t>？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中子活化法有排他性优势：</a:t>
            </a:r>
            <a:endParaRPr lang="en-US" altLang="zh-CN" dirty="0"/>
          </a:p>
          <a:p>
            <a:r>
              <a:rPr lang="en-US" altLang="zh-CN" dirty="0"/>
              <a:t>Na, Mg, Al, V, Mn, Co, As, Nb, Rh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 err="1">
                <a:solidFill>
                  <a:srgbClr val="FF0000"/>
                </a:solidFill>
              </a:rPr>
              <a:t>PhotonAssay</a:t>
            </a:r>
            <a:r>
              <a:rPr lang="zh-CN" altLang="en-US" b="1" dirty="0">
                <a:solidFill>
                  <a:srgbClr val="FF0000"/>
                </a:solidFill>
              </a:rPr>
              <a:t>的表有问题？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dirty="0"/>
              <a:t>例如</a:t>
            </a:r>
            <a:r>
              <a:rPr lang="en-US" altLang="zh-CN" dirty="0"/>
              <a:t>Cr</a:t>
            </a:r>
            <a:r>
              <a:rPr lang="zh-CN" altLang="en-US" dirty="0"/>
              <a:t>怎么测</a:t>
            </a:r>
            <a:endParaRPr lang="en-US" altLang="zh-CN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5DAC137-0872-4162-82EE-EEDEC8E58F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3109131"/>
              </p:ext>
            </p:extLst>
          </p:nvPr>
        </p:nvGraphicFramePr>
        <p:xfrm>
          <a:off x="3316975" y="4265613"/>
          <a:ext cx="5759450" cy="259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5760000" imgH="2592000" progId="Origin95.Graph">
                  <p:embed/>
                </p:oleObj>
              </mc:Choice>
              <mc:Fallback>
                <p:oleObj name="Graph" r:id="rId4" imgW="5760000" imgH="259200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16975" y="4265613"/>
                        <a:ext cx="5759450" cy="2592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3061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7A59BB-90BB-4337-B6F2-817493F16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PhotonAssay</a:t>
            </a:r>
            <a:r>
              <a:rPr lang="zh-CN" altLang="en-US" dirty="0"/>
              <a:t>的检测能力表格可能有问题？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E6C6ED-DE9B-420C-AB0B-FC4868ADB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3A9313-2966-473E-960E-88EE5B376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724948"/>
            <a:ext cx="4675380" cy="26554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E665D6B-B9EF-4EF2-9411-39BE737D2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09" y="3098007"/>
            <a:ext cx="3603809" cy="12973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812F597-0037-4166-B262-E9116A7EC8E7}"/>
              </a:ext>
            </a:extLst>
          </p:cNvPr>
          <p:cNvSpPr txBox="1"/>
          <p:nvPr/>
        </p:nvSpPr>
        <p:spPr>
          <a:xfrm>
            <a:off x="1136283" y="474042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光核反应阈能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4F51AC-C66B-43A8-8C0F-9E1304717292}"/>
              </a:ext>
            </a:extLst>
          </p:cNvPr>
          <p:cNvSpPr txBox="1"/>
          <p:nvPr/>
        </p:nvSpPr>
        <p:spPr>
          <a:xfrm>
            <a:off x="5541585" y="474042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核素图局部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104799-160A-4951-B8F2-FB9C4021A746}"/>
              </a:ext>
            </a:extLst>
          </p:cNvPr>
          <p:cNvSpPr txBox="1"/>
          <p:nvPr/>
        </p:nvSpPr>
        <p:spPr>
          <a:xfrm>
            <a:off x="119209" y="5307624"/>
            <a:ext cx="797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利用</a:t>
            </a:r>
            <a:r>
              <a:rPr lang="en-US" altLang="zh-CN" dirty="0"/>
              <a:t>V52</a:t>
            </a:r>
            <a:r>
              <a:rPr lang="zh-CN" altLang="en-US" dirty="0"/>
              <a:t>和</a:t>
            </a:r>
            <a:r>
              <a:rPr lang="en-US" altLang="zh-CN" dirty="0"/>
              <a:t>V53</a:t>
            </a:r>
            <a:r>
              <a:rPr lang="zh-CN" altLang="en-US" dirty="0"/>
              <a:t>可行，但是</a:t>
            </a:r>
            <a:r>
              <a:rPr lang="en-US" altLang="zh-CN" dirty="0"/>
              <a:t>(gamma, p)</a:t>
            </a:r>
            <a:r>
              <a:rPr lang="zh-CN" altLang="en-US" dirty="0"/>
              <a:t>阈能在</a:t>
            </a:r>
            <a:r>
              <a:rPr lang="en-US" altLang="zh-CN" dirty="0"/>
              <a:t>11MeV</a:t>
            </a:r>
            <a:r>
              <a:rPr lang="zh-CN" altLang="en-US" dirty="0"/>
              <a:t>以上，有较多的伴随粒子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7A7CA86-73FC-44E2-808C-00C9C34D4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" y="5953125"/>
            <a:ext cx="8953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45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B2D0A-5BEA-4ACE-9600-166D411F1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CYANUS development plan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98470A-CF5F-4007-9936-79E271FA0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2022.04.21. CYANUS_v1.0 </a:t>
            </a:r>
            <a:r>
              <a:rPr lang="zh-CN" altLang="en-US" dirty="0"/>
              <a:t>内测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预计下版本优化：</a:t>
            </a:r>
            <a:endParaRPr lang="en-US" altLang="zh-CN" dirty="0"/>
          </a:p>
          <a:p>
            <a:pPr lvl="1"/>
            <a:r>
              <a:rPr lang="zh-CN" altLang="en-US" dirty="0"/>
              <a:t>同质异能态问题的精细研究</a:t>
            </a:r>
            <a:endParaRPr lang="en-US" altLang="zh-CN" dirty="0"/>
          </a:p>
          <a:p>
            <a:pPr lvl="1"/>
            <a:r>
              <a:rPr lang="zh-CN" altLang="en-US" dirty="0"/>
              <a:t>探测器伽马响应模块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F8EC2F-2C45-4E8D-AE1E-5B8D42AC3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89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B2D0A-5BEA-4ACE-9600-166D411F1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Memorandum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98470A-CF5F-4007-9936-79E271FA0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majority of Zr97 delayed gamma comes from the decay of Nb97.</a:t>
            </a:r>
            <a:r>
              <a:rPr lang="zh-CN" altLang="en-US" dirty="0"/>
              <a:t> </a:t>
            </a:r>
            <a:r>
              <a:rPr lang="en-US" altLang="zh-CN" dirty="0"/>
              <a:t>Thus,</a:t>
            </a:r>
            <a:r>
              <a:rPr lang="zh-CN" altLang="en-US" dirty="0"/>
              <a:t> </a:t>
            </a:r>
            <a:r>
              <a:rPr lang="en-US" altLang="zh-CN" dirty="0"/>
              <a:t>the Cyanus result seems low.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F8EC2F-2C45-4E8D-AE1E-5B8D42AC3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A3F40D-DF56-C45C-62DD-075898163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964029"/>
            <a:ext cx="6300192" cy="371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17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8F3FD-729A-21ED-A492-15B96418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Sketch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AC1AEB-C7FC-9DDB-2DBB-B7AD9A09C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5E71513-5902-C308-D40A-145E07E27A4D}"/>
              </a:ext>
            </a:extLst>
          </p:cNvPr>
          <p:cNvGrpSpPr/>
          <p:nvPr/>
        </p:nvGrpSpPr>
        <p:grpSpPr>
          <a:xfrm>
            <a:off x="1079612" y="1700808"/>
            <a:ext cx="6984776" cy="3168352"/>
            <a:chOff x="683568" y="2276872"/>
            <a:chExt cx="6984776" cy="3168352"/>
          </a:xfrm>
        </p:grpSpPr>
        <p:sp>
          <p:nvSpPr>
            <p:cNvPr id="5" name="波形 4">
              <a:extLst>
                <a:ext uri="{FF2B5EF4-FFF2-40B4-BE49-F238E27FC236}">
                  <a16:creationId xmlns:a16="http://schemas.microsoft.com/office/drawing/2014/main" id="{94BC284B-CD56-A29E-2F1B-4D8A02867221}"/>
                </a:ext>
              </a:extLst>
            </p:cNvPr>
            <p:cNvSpPr/>
            <p:nvPr/>
          </p:nvSpPr>
          <p:spPr>
            <a:xfrm>
              <a:off x="683568" y="2276872"/>
              <a:ext cx="2016224" cy="936104"/>
            </a:xfrm>
            <a:prstGeom prst="wav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Element table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波形 5">
              <a:extLst>
                <a:ext uri="{FF2B5EF4-FFF2-40B4-BE49-F238E27FC236}">
                  <a16:creationId xmlns:a16="http://schemas.microsoft.com/office/drawing/2014/main" id="{1C2F604C-DDE9-FC31-236B-FE75129C5D73}"/>
                </a:ext>
              </a:extLst>
            </p:cNvPr>
            <p:cNvSpPr/>
            <p:nvPr/>
          </p:nvSpPr>
          <p:spPr>
            <a:xfrm>
              <a:off x="683568" y="3356992"/>
              <a:ext cx="2016224" cy="936104"/>
            </a:xfrm>
            <a:prstGeom prst="wav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Irradiation field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波形 6">
              <a:extLst>
                <a:ext uri="{FF2B5EF4-FFF2-40B4-BE49-F238E27FC236}">
                  <a16:creationId xmlns:a16="http://schemas.microsoft.com/office/drawing/2014/main" id="{BB408E44-11FF-4193-A1F9-831254511588}"/>
                </a:ext>
              </a:extLst>
            </p:cNvPr>
            <p:cNvSpPr/>
            <p:nvPr/>
          </p:nvSpPr>
          <p:spPr>
            <a:xfrm>
              <a:off x="683568" y="4437112"/>
              <a:ext cx="2016224" cy="936104"/>
            </a:xfrm>
            <a:prstGeom prst="wav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Irradiation, cooling, measurement time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1224569-697E-9CF5-448F-C77D4DB3BB5B}"/>
                </a:ext>
              </a:extLst>
            </p:cNvPr>
            <p:cNvSpPr/>
            <p:nvPr/>
          </p:nvSpPr>
          <p:spPr>
            <a:xfrm>
              <a:off x="3563888" y="2276872"/>
              <a:ext cx="1224136" cy="316835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CYANUS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ACFC6529-E255-0F12-0613-7E2954DED759}"/>
                </a:ext>
              </a:extLst>
            </p:cNvPr>
            <p:cNvSpPr/>
            <p:nvPr/>
          </p:nvSpPr>
          <p:spPr>
            <a:xfrm>
              <a:off x="2771800" y="4635134"/>
              <a:ext cx="720080" cy="540059"/>
            </a:xfrm>
            <a:prstGeom prst="rightArrow">
              <a:avLst>
                <a:gd name="adj1" fmla="val 50000"/>
                <a:gd name="adj2" fmla="val 43521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波形 9">
              <a:extLst>
                <a:ext uri="{FF2B5EF4-FFF2-40B4-BE49-F238E27FC236}">
                  <a16:creationId xmlns:a16="http://schemas.microsoft.com/office/drawing/2014/main" id="{14FDB377-8849-BB6E-29FD-D0F508CA0CD0}"/>
                </a:ext>
              </a:extLst>
            </p:cNvPr>
            <p:cNvSpPr/>
            <p:nvPr/>
          </p:nvSpPr>
          <p:spPr>
            <a:xfrm>
              <a:off x="5652120" y="2830624"/>
              <a:ext cx="2016224" cy="936104"/>
            </a:xfrm>
            <a:prstGeom prst="wav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Gamma spectrum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波形 10">
              <a:extLst>
                <a:ext uri="{FF2B5EF4-FFF2-40B4-BE49-F238E27FC236}">
                  <a16:creationId xmlns:a16="http://schemas.microsoft.com/office/drawing/2014/main" id="{38BBBED0-E95A-45B6-DDF0-F87A0A27D0D0}"/>
                </a:ext>
              </a:extLst>
            </p:cNvPr>
            <p:cNvSpPr/>
            <p:nvPr/>
          </p:nvSpPr>
          <p:spPr>
            <a:xfrm>
              <a:off x="5652120" y="3972711"/>
              <a:ext cx="2016224" cy="936104"/>
            </a:xfrm>
            <a:prstGeom prst="wav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Gamma spectrum for each element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3EBCBE55-ED28-0A92-60C7-AAF7D001BAD4}"/>
                </a:ext>
              </a:extLst>
            </p:cNvPr>
            <p:cNvSpPr/>
            <p:nvPr/>
          </p:nvSpPr>
          <p:spPr>
            <a:xfrm>
              <a:off x="2771800" y="3555014"/>
              <a:ext cx="720080" cy="540059"/>
            </a:xfrm>
            <a:prstGeom prst="rightArrow">
              <a:avLst>
                <a:gd name="adj1" fmla="val 50000"/>
                <a:gd name="adj2" fmla="val 43521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193A0A03-65F6-5C2C-D46D-FEBE511913C5}"/>
                </a:ext>
              </a:extLst>
            </p:cNvPr>
            <p:cNvSpPr/>
            <p:nvPr/>
          </p:nvSpPr>
          <p:spPr>
            <a:xfrm>
              <a:off x="2771800" y="2501897"/>
              <a:ext cx="720080" cy="540059"/>
            </a:xfrm>
            <a:prstGeom prst="rightArrow">
              <a:avLst>
                <a:gd name="adj1" fmla="val 50000"/>
                <a:gd name="adj2" fmla="val 43521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609D0DED-FA28-D903-0DF5-CE1E2DB6A82D}"/>
                </a:ext>
              </a:extLst>
            </p:cNvPr>
            <p:cNvSpPr/>
            <p:nvPr/>
          </p:nvSpPr>
          <p:spPr>
            <a:xfrm>
              <a:off x="4860032" y="3045201"/>
              <a:ext cx="720080" cy="540059"/>
            </a:xfrm>
            <a:prstGeom prst="rightArrow">
              <a:avLst>
                <a:gd name="adj1" fmla="val 50000"/>
                <a:gd name="adj2" fmla="val 43521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ADCC69D9-7E31-E449-D993-F3EBD7F997A2}"/>
                </a:ext>
              </a:extLst>
            </p:cNvPr>
            <p:cNvSpPr/>
            <p:nvPr/>
          </p:nvSpPr>
          <p:spPr>
            <a:xfrm>
              <a:off x="4860032" y="4293096"/>
              <a:ext cx="720080" cy="540059"/>
            </a:xfrm>
            <a:prstGeom prst="rightArrow">
              <a:avLst>
                <a:gd name="adj1" fmla="val 50000"/>
                <a:gd name="adj2" fmla="val 43521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766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1403648" y="1484784"/>
            <a:ext cx="7211103" cy="278163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4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Thanks for your attention</a:t>
            </a:r>
            <a:endParaRPr lang="zh-CN" altLang="en-US" sz="2400" b="0" kern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3C5091E-0D99-4270-A033-1827223D82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0" y="4146816"/>
            <a:ext cx="2640000" cy="198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9C26A751-7624-4753-A441-17D4C2D110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44" y="4146816"/>
            <a:ext cx="1485000" cy="1980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098E69B-9876-472C-A204-024DF743F9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168" y="4146816"/>
            <a:ext cx="2640000" cy="198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62C46FA-E2B0-4B5F-892B-B1B20F99CC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0392" y="4146816"/>
            <a:ext cx="2640000" cy="1980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5823F1-42CB-45DD-AB56-46C705D131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4146816"/>
            <a:ext cx="1485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60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1403648" y="1484784"/>
            <a:ext cx="7211103" cy="278163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4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Thanks for your attention</a:t>
            </a:r>
            <a:endParaRPr lang="zh-CN" altLang="en-US" sz="2400" b="0" kern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3C5091E-0D99-4270-A033-1827223D82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0" y="4146816"/>
            <a:ext cx="2640000" cy="198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9C26A751-7624-4753-A441-17D4C2D110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44" y="4146816"/>
            <a:ext cx="1485000" cy="1980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098E69B-9876-472C-A204-024DF743F9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168" y="4146816"/>
            <a:ext cx="2640000" cy="198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62C46FA-E2B0-4B5F-892B-B1B20F99CC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0392" y="4146816"/>
            <a:ext cx="2640000" cy="1980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5823F1-42CB-45DD-AB56-46C705D131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4146816"/>
            <a:ext cx="1485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69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546" y="836712"/>
            <a:ext cx="8235914" cy="540059"/>
          </a:xfrm>
        </p:spPr>
        <p:txBody>
          <a:bodyPr/>
          <a:lstStyle/>
          <a:p>
            <a:pPr algn="ctr"/>
            <a:r>
              <a:rPr lang="zh-CN" altLang="en-US" dirty="0"/>
              <a:t>内容提要</a:t>
            </a:r>
          </a:p>
        </p:txBody>
      </p:sp>
      <p:sp>
        <p:nvSpPr>
          <p:cNvPr id="4" name="文本框 2"/>
          <p:cNvSpPr txBox="1"/>
          <p:nvPr/>
        </p:nvSpPr>
        <p:spPr>
          <a:xfrm>
            <a:off x="5508104" y="1376771"/>
            <a:ext cx="4120230" cy="1987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lnSpc>
                <a:spcPct val="150000"/>
              </a:lnSpc>
              <a:buSzPct val="75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完善调研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990600" lvl="1" indent="-5334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反射体选材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990600" lvl="1" indent="-5334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各元素分析技术特点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990600" lvl="1" indent="-5334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各中子源特点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7" name="文本框 2">
            <a:extLst>
              <a:ext uri="{FF2B5EF4-FFF2-40B4-BE49-F238E27FC236}">
                <a16:creationId xmlns:a16="http://schemas.microsoft.com/office/drawing/2014/main" id="{070F0300-33F7-4100-BA81-5FAD76A8D240}"/>
              </a:ext>
            </a:extLst>
          </p:cNvPr>
          <p:cNvSpPr txBox="1"/>
          <p:nvPr/>
        </p:nvSpPr>
        <p:spPr>
          <a:xfrm>
            <a:off x="251520" y="4105957"/>
            <a:ext cx="4896544" cy="1987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lnSpc>
                <a:spcPct val="150000"/>
              </a:lnSpc>
              <a:buSzPct val="75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理论分析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样品要求（样品颗粒度等）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双比较片原理与效果分析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照射空间设计问题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8" name="文本框 2">
            <a:extLst>
              <a:ext uri="{FF2B5EF4-FFF2-40B4-BE49-F238E27FC236}">
                <a16:creationId xmlns:a16="http://schemas.microsoft.com/office/drawing/2014/main" id="{8A83A6E5-0D89-41DE-8918-8EDD646EC7CD}"/>
              </a:ext>
            </a:extLst>
          </p:cNvPr>
          <p:cNvSpPr txBox="1"/>
          <p:nvPr/>
        </p:nvSpPr>
        <p:spPr>
          <a:xfrm>
            <a:off x="251520" y="1421930"/>
            <a:ext cx="7619347" cy="1987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lnSpc>
                <a:spcPct val="150000"/>
              </a:lnSpc>
              <a:buSzPct val="75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缓发伽马能谱模拟程序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990600" lvl="1" indent="-5334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元素含量，时间 对性能影响评估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990600" lvl="1" indent="-5334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多反应道和衰变信息 对性能的影响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990600" lvl="1" indent="-5334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能谱调制 对性能的影响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3C36A946-573A-4DBC-B560-38E3EA56817E}"/>
              </a:ext>
            </a:extLst>
          </p:cNvPr>
          <p:cNvSpPr txBox="1"/>
          <p:nvPr/>
        </p:nvSpPr>
        <p:spPr>
          <a:xfrm>
            <a:off x="5004048" y="4105956"/>
            <a:ext cx="4105027" cy="1525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lnSpc>
                <a:spcPct val="150000"/>
              </a:lnSpc>
              <a:buSzPct val="75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写作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矿石的超热中子分析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开题综述（调研与理论分析）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6885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FE335-B0CE-494E-B4BB-48586FABA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截面注量积分 </a:t>
            </a:r>
            <a:r>
              <a:rPr lang="en-US" altLang="zh-CN" dirty="0" err="1"/>
              <a:t>int_evb</a:t>
            </a:r>
            <a:r>
              <a:rPr lang="zh-CN" altLang="en-US" dirty="0"/>
              <a:t>的计算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0F4530-E50E-462B-A417-5CC37DA43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997607-48EB-43AA-A7CD-A48391094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770" y="3947982"/>
            <a:ext cx="3811809" cy="2727455"/>
          </a:xfrm>
          <a:prstGeom prst="rect">
            <a:avLst/>
          </a:prstGeom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70506F5-9F13-4126-9D44-9EAC8971EF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5902" y="1515600"/>
          <a:ext cx="3803035" cy="2336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865002" imgH="1760378" progId="Excel.Sheet.12">
                  <p:embed/>
                </p:oleObj>
              </mc:Choice>
              <mc:Fallback>
                <p:oleObj name="Worksheet" r:id="rId3" imgW="2865002" imgH="1760378" progId="Excel.Shee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270506F5-9F13-4126-9D44-9EAC8971E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85902" y="1515600"/>
                        <a:ext cx="3803035" cy="23366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F7348D6F-C2E9-4BAC-B7AC-A75A5503A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8520" y="1515600"/>
            <a:ext cx="5294422" cy="397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81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DEC4F-E0BC-4CDE-9737-32BA9B01E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缓发伽马模拟程序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9A29ED-E410-4A4E-851B-8029C95D9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041C57-1234-431A-9A74-8B2E1424E0BE}"/>
              </a:ext>
            </a:extLst>
          </p:cNvPr>
          <p:cNvSpPr/>
          <p:nvPr/>
        </p:nvSpPr>
        <p:spPr>
          <a:xfrm>
            <a:off x="194829" y="2405190"/>
            <a:ext cx="1796163" cy="69083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元素质量构成表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kern="0" dirty="0">
                <a:solidFill>
                  <a:schemeClr val="bg1"/>
                </a:solidFill>
                <a:latin typeface="等线" panose="020F0502020204030204"/>
                <a:ea typeface="等线" panose="02010600030101010101" pitchFamily="2" charset="-122"/>
              </a:rPr>
              <a:t>table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_element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BC2159E-B3AF-42FA-934E-5A238780E7E4}"/>
              </a:ext>
            </a:extLst>
          </p:cNvPr>
          <p:cNvCxnSpPr>
            <a:stCxn id="5" idx="3"/>
          </p:cNvCxnSpPr>
          <p:nvPr/>
        </p:nvCxnSpPr>
        <p:spPr>
          <a:xfrm flipV="1">
            <a:off x="1990992" y="2750606"/>
            <a:ext cx="1585279" cy="1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FEAEFF2D-0497-44E1-8ED8-2E8665F5F28F}"/>
              </a:ext>
            </a:extLst>
          </p:cNvPr>
          <p:cNvSpPr/>
          <p:nvPr/>
        </p:nvSpPr>
        <p:spPr>
          <a:xfrm>
            <a:off x="3576271" y="2405190"/>
            <a:ext cx="1796163" cy="69083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核素构成表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kern="0" dirty="0">
                <a:solidFill>
                  <a:schemeClr val="bg1"/>
                </a:solidFill>
                <a:latin typeface="等线" panose="020F0502020204030204"/>
                <a:ea typeface="等线" panose="02010600030101010101" pitchFamily="2" charset="-122"/>
              </a:rPr>
              <a:t>table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_isotope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4093367-38CF-4D85-B2D4-0E54F14A3262}"/>
              </a:ext>
            </a:extLst>
          </p:cNvPr>
          <p:cNvSpPr txBox="1"/>
          <p:nvPr/>
        </p:nvSpPr>
        <p:spPr>
          <a:xfrm>
            <a:off x="2178337" y="228814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latin typeface="等线" panose="020F0502020204030204"/>
                <a:ea typeface="等线" panose="02010600030101010101" pitchFamily="2" charset="-122"/>
              </a:rPr>
              <a:t>同位素丰度</a:t>
            </a:r>
            <a:endParaRPr lang="en-US" altLang="zh-CN" sz="1600" b="1" dirty="0">
              <a:latin typeface="等线" panose="020F0502020204030204"/>
              <a:ea typeface="等线" panose="02010600030101010101" pitchFamily="2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DF56054-9425-4E30-A84E-E425C4D902CA}"/>
              </a:ext>
            </a:extLst>
          </p:cNvPr>
          <p:cNvCxnSpPr>
            <a:cxnSpLocks/>
          </p:cNvCxnSpPr>
          <p:nvPr/>
        </p:nvCxnSpPr>
        <p:spPr>
          <a:xfrm flipV="1">
            <a:off x="5372434" y="2750604"/>
            <a:ext cx="1585279" cy="1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243A40E-9695-4AE7-91A3-2749F8585EBC}"/>
              </a:ext>
            </a:extLst>
          </p:cNvPr>
          <p:cNvSpPr txBox="1"/>
          <p:nvPr/>
        </p:nvSpPr>
        <p:spPr>
          <a:xfrm>
            <a:off x="5372433" y="1676817"/>
            <a:ext cx="14157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latin typeface="等线" panose="020F0502020204030204"/>
                <a:ea typeface="等线" panose="02010600030101010101" pitchFamily="2" charset="-122"/>
              </a:rPr>
              <a:t>中子能谱</a:t>
            </a:r>
            <a:endParaRPr lang="en-US" altLang="zh-CN" sz="1600" b="1" dirty="0">
              <a:latin typeface="等线" panose="020F0502020204030204"/>
              <a:ea typeface="等线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latin typeface="等线" panose="020F0502020204030204"/>
                <a:ea typeface="等线" panose="02010600030101010101" pitchFamily="2" charset="-122"/>
              </a:rPr>
              <a:t>中子俘获截面</a:t>
            </a:r>
            <a:endParaRPr lang="en-US" altLang="zh-CN" sz="1600" b="1" dirty="0">
              <a:latin typeface="等线" panose="020F0502020204030204"/>
              <a:ea typeface="等线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latin typeface="等线" panose="020F0502020204030204"/>
                <a:ea typeface="等线" panose="02010600030101010101" pitchFamily="2" charset="-122"/>
              </a:rPr>
              <a:t>多同质异能态</a:t>
            </a:r>
            <a:endParaRPr lang="en-US" altLang="zh-CN" sz="1600" b="1" dirty="0">
              <a:latin typeface="等线" panose="020F0502020204030204"/>
              <a:ea typeface="等线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latin typeface="等线" panose="020F0502020204030204"/>
                <a:ea typeface="等线" panose="02010600030101010101" pitchFamily="2" charset="-122"/>
              </a:rPr>
              <a:t>衰变常数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C5A0C75-BED2-4FF5-A44D-197B8861FED0}"/>
              </a:ext>
            </a:extLst>
          </p:cNvPr>
          <p:cNvSpPr/>
          <p:nvPr/>
        </p:nvSpPr>
        <p:spPr>
          <a:xfrm>
            <a:off x="6957713" y="2405188"/>
            <a:ext cx="1796163" cy="69083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无限照射活化表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kern="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t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able_decay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AD154D8-4449-4D91-8C60-F97091D646E5}"/>
              </a:ext>
            </a:extLst>
          </p:cNvPr>
          <p:cNvCxnSpPr>
            <a:cxnSpLocks/>
          </p:cNvCxnSpPr>
          <p:nvPr/>
        </p:nvCxnSpPr>
        <p:spPr>
          <a:xfrm>
            <a:off x="7855795" y="3096020"/>
            <a:ext cx="0" cy="93323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6C28243-3C3D-4C10-AADC-0CFAA07B6846}"/>
              </a:ext>
            </a:extLst>
          </p:cNvPr>
          <p:cNvSpPr txBox="1"/>
          <p:nvPr/>
        </p:nvSpPr>
        <p:spPr>
          <a:xfrm>
            <a:off x="6710116" y="324491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latin typeface="等线" panose="020F0502020204030204"/>
                <a:ea typeface="等线" panose="02010600030101010101" pitchFamily="2" charset="-122"/>
              </a:rPr>
              <a:t>三时长</a:t>
            </a:r>
            <a:endParaRPr lang="en-US" altLang="zh-CN" sz="1600" b="1" dirty="0">
              <a:latin typeface="等线" panose="020F0502020204030204"/>
              <a:ea typeface="等线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latin typeface="等线" panose="020F0502020204030204"/>
                <a:ea typeface="等线" panose="02010600030101010101" pitchFamily="2" charset="-122"/>
              </a:rPr>
              <a:t>衰变常数</a:t>
            </a:r>
            <a:endParaRPr lang="en-US" altLang="zh-CN" sz="1600" b="1" dirty="0"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3E793D0-8208-4BB1-9F37-EDA0C511BA24}"/>
              </a:ext>
            </a:extLst>
          </p:cNvPr>
          <p:cNvSpPr/>
          <p:nvPr/>
        </p:nvSpPr>
        <p:spPr>
          <a:xfrm>
            <a:off x="6916297" y="4052430"/>
            <a:ext cx="1796163" cy="69083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特定时间能点表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kern="0" dirty="0">
                <a:solidFill>
                  <a:schemeClr val="bg1"/>
                </a:solidFill>
                <a:latin typeface="等线" panose="020F0502020204030204"/>
                <a:ea typeface="等线" panose="02010600030101010101" pitchFamily="2" charset="-122"/>
              </a:rPr>
              <a:t>t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able_gamma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EDC788C-1C9E-4EF7-BD14-0E18E2CA0180}"/>
              </a:ext>
            </a:extLst>
          </p:cNvPr>
          <p:cNvSpPr txBox="1"/>
          <p:nvPr/>
        </p:nvSpPr>
        <p:spPr>
          <a:xfrm>
            <a:off x="7898487" y="3226961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latin typeface="等线" panose="020F0502020204030204"/>
                <a:ea typeface="等线" panose="02010600030101010101" pitchFamily="2" charset="-122"/>
              </a:rPr>
              <a:t>伽马能量</a:t>
            </a:r>
            <a:endParaRPr lang="en-US" altLang="zh-CN" sz="1600" b="1" dirty="0">
              <a:latin typeface="等线" panose="020F0502020204030204"/>
              <a:ea typeface="等线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latin typeface="等线" panose="020F0502020204030204"/>
                <a:ea typeface="等线" panose="02010600030101010101" pitchFamily="2" charset="-122"/>
              </a:rPr>
              <a:t>伽马分支比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086183F-8B04-49B2-87E3-615D5F73157E}"/>
              </a:ext>
            </a:extLst>
          </p:cNvPr>
          <p:cNvSpPr/>
          <p:nvPr/>
        </p:nvSpPr>
        <p:spPr>
          <a:xfrm>
            <a:off x="3534856" y="4052430"/>
            <a:ext cx="1796163" cy="69083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模拟能谱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0E47AC5-A9BF-4FB4-8B98-55652FBE3A3B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5331019" y="4397846"/>
            <a:ext cx="1585279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D1A5BDF-0ED6-4FEA-AD58-142F179FA168}"/>
              </a:ext>
            </a:extLst>
          </p:cNvPr>
          <p:cNvSpPr txBox="1"/>
          <p:nvPr/>
        </p:nvSpPr>
        <p:spPr>
          <a:xfrm>
            <a:off x="5332338" y="4014087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等线" panose="020F0502020204030204"/>
                <a:ea typeface="等线" panose="02010600030101010101" pitchFamily="2" charset="-122"/>
              </a:rPr>
              <a:t>探测器单能响应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BAB7287-A69E-4249-AA7D-A11C78BFA242}"/>
              </a:ext>
            </a:extLst>
          </p:cNvPr>
          <p:cNvSpPr txBox="1"/>
          <p:nvPr/>
        </p:nvSpPr>
        <p:spPr>
          <a:xfrm>
            <a:off x="3827643" y="501317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等线" panose="020F0502020204030204"/>
                <a:ea typeface="等线" panose="02010600030101010101" pitchFamily="2" charset="-122"/>
              </a:rPr>
              <a:t>红色未完成</a:t>
            </a:r>
          </a:p>
        </p:txBody>
      </p:sp>
    </p:spTree>
    <p:extLst>
      <p:ext uri="{BB962C8B-B14F-4D97-AF65-F5344CB8AC3E}">
        <p14:creationId xmlns:p14="http://schemas.microsoft.com/office/powerpoint/2010/main" val="846885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06954C-BFC8-4DDB-A3DF-AC9BE76C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9MeV</a:t>
            </a:r>
            <a:r>
              <a:rPr lang="zh-CN" altLang="en-US" dirty="0"/>
              <a:t>优化位置照射</a:t>
            </a:r>
            <a:r>
              <a:rPr lang="en-US" altLang="zh-CN" dirty="0"/>
              <a:t>1min</a:t>
            </a:r>
            <a:r>
              <a:rPr lang="zh-CN" altLang="en-US" dirty="0"/>
              <a:t>，冷却</a:t>
            </a:r>
            <a:r>
              <a:rPr lang="en-US" altLang="zh-CN" dirty="0"/>
              <a:t>1min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AE67C3-4317-4995-98E3-0B11AC00E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产生</a:t>
            </a:r>
            <a:r>
              <a:rPr lang="en-US" altLang="zh-CN" dirty="0"/>
              <a:t>1cps</a:t>
            </a:r>
            <a:r>
              <a:rPr lang="zh-CN" altLang="en-US" dirty="0"/>
              <a:t>特征伽马的质量下限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80C694-CA24-48CE-BC2A-527AC8F46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92FE6B-A742-4314-8060-465FCD329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353" y="15874"/>
            <a:ext cx="1874647" cy="95085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B5C2D12-BEA4-41C4-A40B-FDC9514F6A77}"/>
              </a:ext>
            </a:extLst>
          </p:cNvPr>
          <p:cNvSpPr txBox="1"/>
          <p:nvPr/>
        </p:nvSpPr>
        <p:spPr>
          <a:xfrm>
            <a:off x="457200" y="6211669"/>
            <a:ext cx="8511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与</a:t>
            </a:r>
            <a:r>
              <a:rPr lang="en-US" altLang="zh-CN" dirty="0"/>
              <a:t>MURR</a:t>
            </a:r>
            <a:r>
              <a:rPr lang="zh-CN" altLang="en-US" dirty="0"/>
              <a:t>结果不算很好吻合，在同质异能态的处理上有区别（</a:t>
            </a:r>
            <a:r>
              <a:rPr lang="en-US" altLang="zh-CN" dirty="0"/>
              <a:t>Y, Nb, Eu</a:t>
            </a:r>
            <a:r>
              <a:rPr lang="zh-CN" altLang="en-US" dirty="0"/>
              <a:t>等）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仔细处理的</a:t>
            </a:r>
            <a:r>
              <a:rPr lang="en-US" altLang="zh-CN" dirty="0"/>
              <a:t>In</a:t>
            </a:r>
            <a:r>
              <a:rPr lang="zh-CN" altLang="en-US" dirty="0"/>
              <a:t>同质异能态吻合很好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40F5555B-7295-4EEC-82C0-A31D39DC04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2160000"/>
          <a:ext cx="9165600" cy="4125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5760000" imgH="2592000" progId="Origin95.Graph">
                  <p:embed/>
                </p:oleObj>
              </mc:Choice>
              <mc:Fallback>
                <p:oleObj name="Graph" r:id="rId4" imgW="5760000" imgH="2592000" progId="Origin95.Grap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40F5555B-7295-4EEC-82C0-A31D39DC0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2160000"/>
                        <a:ext cx="9165600" cy="4125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8328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5B6DA2-D3DD-4386-B214-3335F53E6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实测谱 </a:t>
            </a:r>
            <a:r>
              <a:rPr lang="en-US" altLang="zh-CN" dirty="0"/>
              <a:t>st851(20210627)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9CBDC9-FEE9-4174-9B83-33DE1C8D0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36</a:t>
            </a:fld>
            <a:endParaRPr lang="zh-CN" alt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1486420C-6AE8-460D-8001-E730E4D6A3A6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403648" y="1448780"/>
          <a:ext cx="6336704" cy="4901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364200" imgH="2601720" progId="Origin95.Graph">
                  <p:embed/>
                </p:oleObj>
              </mc:Choice>
              <mc:Fallback>
                <p:oleObj name="Graph" r:id="rId2" imgW="3364200" imgH="2601720" progId="Origin95.Graph">
                  <p:embed/>
                  <p:pic>
                    <p:nvPicPr>
                      <p:cNvPr id="5" name="内容占位符 4">
                        <a:extLst>
                          <a:ext uri="{FF2B5EF4-FFF2-40B4-BE49-F238E27FC236}">
                            <a16:creationId xmlns:a16="http://schemas.microsoft.com/office/drawing/2014/main" id="{1486420C-6AE8-460D-8001-E730E4D6A3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3648" y="1448780"/>
                        <a:ext cx="6336704" cy="49013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0CEF1DBF-750E-48DF-9C06-246AF00A9EC7}"/>
              </a:ext>
            </a:extLst>
          </p:cNvPr>
          <p:cNvSpPr txBox="1"/>
          <p:nvPr/>
        </p:nvSpPr>
        <p:spPr>
          <a:xfrm>
            <a:off x="476546" y="6237312"/>
            <a:ext cx="5320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未考虑探测器响应（伽马自吸收，本征效率等）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按照</a:t>
            </a:r>
            <a:r>
              <a:rPr lang="en-US" altLang="zh-CN" dirty="0"/>
              <a:t>559.1As</a:t>
            </a:r>
            <a:r>
              <a:rPr lang="zh-CN" altLang="en-US" dirty="0"/>
              <a:t>高度相等对比两谱</a:t>
            </a:r>
          </a:p>
        </p:txBody>
      </p:sp>
    </p:spTree>
    <p:extLst>
      <p:ext uri="{BB962C8B-B14F-4D97-AF65-F5344CB8AC3E}">
        <p14:creationId xmlns:p14="http://schemas.microsoft.com/office/powerpoint/2010/main" val="1291785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5EDDDD6-70B3-4A48-AE9E-127D02B86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37</a:t>
            </a:fld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2471095B-86A4-4460-B072-3D39C6BB85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08520" y="1196752"/>
          <a:ext cx="6423649" cy="4968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364200" imgH="2601720" progId="Origin95.Graph">
                  <p:embed/>
                </p:oleObj>
              </mc:Choice>
              <mc:Fallback>
                <p:oleObj name="Graph" r:id="rId2" imgW="3364200" imgH="2601720" progId="Origin95.Grap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2471095B-86A4-4460-B072-3D39C6BB85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08520" y="1196752"/>
                        <a:ext cx="6423649" cy="4968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8180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2527D-5658-449E-88CE-2C06E17F2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缓发伽马模拟程序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F451C1-97A1-43B0-B0BA-2D9DBEB7F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3784"/>
            <a:ext cx="8229600" cy="5364215"/>
          </a:xfrm>
        </p:spPr>
        <p:txBody>
          <a:bodyPr/>
          <a:lstStyle/>
          <a:p>
            <a:r>
              <a:rPr lang="zh-CN" altLang="en-US" dirty="0"/>
              <a:t>丰度，半衰期，缓发伽马能量</a:t>
            </a:r>
            <a:endParaRPr lang="en-US" altLang="zh-CN" dirty="0"/>
          </a:p>
          <a:p>
            <a:pPr lvl="1"/>
            <a:r>
              <a:rPr lang="en-US" altLang="zh-CN" sz="2000" dirty="0"/>
              <a:t>https://www-nds.iaea.org/pgaa/iaeapgaa.htm</a:t>
            </a:r>
          </a:p>
          <a:p>
            <a:pPr lvl="1"/>
            <a:r>
              <a:rPr lang="en-US" altLang="zh-CN" sz="2000" dirty="0">
                <a:hlinkClick r:id="rId2"/>
              </a:rPr>
              <a:t>https://www-nds.iaea.org/pgaa/databases.htm</a:t>
            </a:r>
            <a:endParaRPr lang="en-US" altLang="zh-CN" sz="2000" dirty="0"/>
          </a:p>
          <a:p>
            <a:r>
              <a:rPr lang="zh-CN" altLang="en-US" dirty="0"/>
              <a:t>多同质异能态</a:t>
            </a:r>
            <a:endParaRPr lang="en-US" altLang="zh-CN" dirty="0"/>
          </a:p>
          <a:p>
            <a:pPr lvl="1"/>
            <a:r>
              <a:rPr lang="zh-CN" altLang="en-US" sz="2000" dirty="0"/>
              <a:t>手工摘自论文</a:t>
            </a:r>
            <a:endParaRPr lang="en-US" altLang="zh-CN" sz="2000" dirty="0"/>
          </a:p>
          <a:p>
            <a:r>
              <a:rPr lang="zh-CN" altLang="en-US" dirty="0"/>
              <a:t>中子俘获截面</a:t>
            </a:r>
            <a:endParaRPr lang="en-US" altLang="zh-CN" dirty="0"/>
          </a:p>
          <a:p>
            <a:pPr lvl="1"/>
            <a:r>
              <a:rPr lang="en-US" altLang="zh-CN" sz="2000" dirty="0"/>
              <a:t>ENDF-B 8.0 </a:t>
            </a:r>
            <a:r>
              <a:rPr lang="zh-CN" altLang="en-US" sz="2000" dirty="0"/>
              <a:t>（使用</a:t>
            </a:r>
            <a:r>
              <a:rPr lang="en-US" altLang="zh-CN" sz="2000" dirty="0"/>
              <a:t>NJOY</a:t>
            </a:r>
            <a:r>
              <a:rPr lang="zh-CN" altLang="en-US" sz="2000" dirty="0"/>
              <a:t>处理为</a:t>
            </a:r>
            <a:r>
              <a:rPr lang="en-US" altLang="zh-CN" sz="2000" dirty="0"/>
              <a:t>pointwise</a:t>
            </a:r>
            <a:r>
              <a:rPr lang="zh-CN" altLang="en-US" sz="2000" dirty="0"/>
              <a:t>表）</a:t>
            </a:r>
            <a:endParaRPr lang="en-US" altLang="zh-CN" sz="2000" dirty="0"/>
          </a:p>
          <a:p>
            <a:r>
              <a:rPr lang="zh-CN" altLang="en-US" dirty="0"/>
              <a:t>缓发伽马能量和分支比</a:t>
            </a:r>
            <a:endParaRPr lang="en-US" altLang="zh-CN" dirty="0"/>
          </a:p>
          <a:p>
            <a:pPr lvl="1"/>
            <a:r>
              <a:rPr lang="en-US" altLang="zh-CN" sz="2000" dirty="0"/>
              <a:t>ENDF-B 8.0 </a:t>
            </a:r>
            <a:r>
              <a:rPr lang="zh-CN" altLang="en-US" sz="2000" dirty="0"/>
              <a:t>（正在研究如何解读）</a:t>
            </a:r>
            <a:endParaRPr lang="en-US" altLang="zh-CN" sz="2000" dirty="0"/>
          </a:p>
          <a:p>
            <a:r>
              <a:rPr lang="zh-CN" altLang="en-US" dirty="0"/>
              <a:t>其它</a:t>
            </a:r>
            <a:endParaRPr lang="en-US" altLang="zh-CN" dirty="0"/>
          </a:p>
          <a:p>
            <a:pPr lvl="1"/>
            <a:r>
              <a:rPr lang="zh-CN" altLang="en-US" sz="2000" dirty="0"/>
              <a:t>自定：中子能谱，三时长</a:t>
            </a:r>
            <a:endParaRPr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F40135-B900-402D-9691-5F9716D67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101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D9958F-8143-4ABC-AAEF-3780914B9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代码正确性验证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D79DFF-231C-49BE-B3FA-A9BCA546E7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A46406-20BF-44F2-9203-5DA156F76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903" y="1652089"/>
            <a:ext cx="5563172" cy="46085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F83B976-0545-4C6E-89CB-604545C1A618}"/>
              </a:ext>
            </a:extLst>
          </p:cNvPr>
          <p:cNvSpPr txBox="1"/>
          <p:nvPr/>
        </p:nvSpPr>
        <p:spPr>
          <a:xfrm>
            <a:off x="54359" y="1652089"/>
            <a:ext cx="3487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单能点纯核素伽马计数率正确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差别仅来自丰度、分支比等使用的数据库不同</a:t>
            </a:r>
          </a:p>
        </p:txBody>
      </p:sp>
    </p:spTree>
    <p:extLst>
      <p:ext uri="{BB962C8B-B14F-4D97-AF65-F5344CB8AC3E}">
        <p14:creationId xmlns:p14="http://schemas.microsoft.com/office/powerpoint/2010/main" val="2786440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8F3FD-729A-21ED-A492-15B96418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Sketch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AC1AEB-C7FC-9DDB-2DBB-B7AD9A09C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5E71513-5902-C308-D40A-145E07E27A4D}"/>
              </a:ext>
            </a:extLst>
          </p:cNvPr>
          <p:cNvGrpSpPr/>
          <p:nvPr/>
        </p:nvGrpSpPr>
        <p:grpSpPr>
          <a:xfrm>
            <a:off x="1079612" y="1700808"/>
            <a:ext cx="6984776" cy="3168352"/>
            <a:chOff x="683568" y="2276872"/>
            <a:chExt cx="6984776" cy="3168352"/>
          </a:xfrm>
        </p:grpSpPr>
        <p:sp>
          <p:nvSpPr>
            <p:cNvPr id="5" name="波形 4">
              <a:extLst>
                <a:ext uri="{FF2B5EF4-FFF2-40B4-BE49-F238E27FC236}">
                  <a16:creationId xmlns:a16="http://schemas.microsoft.com/office/drawing/2014/main" id="{94BC284B-CD56-A29E-2F1B-4D8A02867221}"/>
                </a:ext>
              </a:extLst>
            </p:cNvPr>
            <p:cNvSpPr/>
            <p:nvPr/>
          </p:nvSpPr>
          <p:spPr>
            <a:xfrm>
              <a:off x="683568" y="2276872"/>
              <a:ext cx="2016224" cy="936104"/>
            </a:xfrm>
            <a:prstGeom prst="wav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样品构成</a:t>
              </a:r>
            </a:p>
          </p:txBody>
        </p:sp>
        <p:sp>
          <p:nvSpPr>
            <p:cNvPr id="6" name="波形 5">
              <a:extLst>
                <a:ext uri="{FF2B5EF4-FFF2-40B4-BE49-F238E27FC236}">
                  <a16:creationId xmlns:a16="http://schemas.microsoft.com/office/drawing/2014/main" id="{1C2F604C-DDE9-FC31-236B-FE75129C5D73}"/>
                </a:ext>
              </a:extLst>
            </p:cNvPr>
            <p:cNvSpPr/>
            <p:nvPr/>
          </p:nvSpPr>
          <p:spPr>
            <a:xfrm>
              <a:off x="683568" y="3356992"/>
              <a:ext cx="2016224" cy="936104"/>
            </a:xfrm>
            <a:prstGeom prst="wav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辐照场</a:t>
              </a:r>
            </a:p>
          </p:txBody>
        </p:sp>
        <p:sp>
          <p:nvSpPr>
            <p:cNvPr id="7" name="波形 6">
              <a:extLst>
                <a:ext uri="{FF2B5EF4-FFF2-40B4-BE49-F238E27FC236}">
                  <a16:creationId xmlns:a16="http://schemas.microsoft.com/office/drawing/2014/main" id="{BB408E44-11FF-4193-A1F9-831254511588}"/>
                </a:ext>
              </a:extLst>
            </p:cNvPr>
            <p:cNvSpPr/>
            <p:nvPr/>
          </p:nvSpPr>
          <p:spPr>
            <a:xfrm>
              <a:off x="683568" y="4437112"/>
              <a:ext cx="2016224" cy="936104"/>
            </a:xfrm>
            <a:prstGeom prst="wav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照射、冷却、测量时长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1224569-697E-9CF5-448F-C77D4DB3BB5B}"/>
                </a:ext>
              </a:extLst>
            </p:cNvPr>
            <p:cNvSpPr/>
            <p:nvPr/>
          </p:nvSpPr>
          <p:spPr>
            <a:xfrm>
              <a:off x="3563888" y="2276872"/>
              <a:ext cx="1224136" cy="316835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CYANUS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ACFC6529-E255-0F12-0613-7E2954DED759}"/>
                </a:ext>
              </a:extLst>
            </p:cNvPr>
            <p:cNvSpPr/>
            <p:nvPr/>
          </p:nvSpPr>
          <p:spPr>
            <a:xfrm>
              <a:off x="2771800" y="4635134"/>
              <a:ext cx="720080" cy="540059"/>
            </a:xfrm>
            <a:prstGeom prst="rightArrow">
              <a:avLst>
                <a:gd name="adj1" fmla="val 50000"/>
                <a:gd name="adj2" fmla="val 43521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波形 9">
              <a:extLst>
                <a:ext uri="{FF2B5EF4-FFF2-40B4-BE49-F238E27FC236}">
                  <a16:creationId xmlns:a16="http://schemas.microsoft.com/office/drawing/2014/main" id="{14FDB377-8849-BB6E-29FD-D0F508CA0CD0}"/>
                </a:ext>
              </a:extLst>
            </p:cNvPr>
            <p:cNvSpPr/>
            <p:nvPr/>
          </p:nvSpPr>
          <p:spPr>
            <a:xfrm>
              <a:off x="5652120" y="2830624"/>
              <a:ext cx="2016224" cy="936104"/>
            </a:xfrm>
            <a:prstGeom prst="wav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特征伽马射线总谱</a:t>
              </a:r>
            </a:p>
          </p:txBody>
        </p:sp>
        <p:sp>
          <p:nvSpPr>
            <p:cNvPr id="11" name="波形 10">
              <a:extLst>
                <a:ext uri="{FF2B5EF4-FFF2-40B4-BE49-F238E27FC236}">
                  <a16:creationId xmlns:a16="http://schemas.microsoft.com/office/drawing/2014/main" id="{38BBBED0-E95A-45B6-DDF0-F87A0A27D0D0}"/>
                </a:ext>
              </a:extLst>
            </p:cNvPr>
            <p:cNvSpPr/>
            <p:nvPr/>
          </p:nvSpPr>
          <p:spPr>
            <a:xfrm>
              <a:off x="5652120" y="3972711"/>
              <a:ext cx="2016224" cy="936104"/>
            </a:xfrm>
            <a:prstGeom prst="wav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分元素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特征伽马射线谱</a:t>
              </a:r>
            </a:p>
          </p:txBody>
        </p:sp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3EBCBE55-ED28-0A92-60C7-AAF7D001BAD4}"/>
                </a:ext>
              </a:extLst>
            </p:cNvPr>
            <p:cNvSpPr/>
            <p:nvPr/>
          </p:nvSpPr>
          <p:spPr>
            <a:xfrm>
              <a:off x="2771800" y="3555014"/>
              <a:ext cx="720080" cy="540059"/>
            </a:xfrm>
            <a:prstGeom prst="rightArrow">
              <a:avLst>
                <a:gd name="adj1" fmla="val 50000"/>
                <a:gd name="adj2" fmla="val 43521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193A0A03-65F6-5C2C-D46D-FEBE511913C5}"/>
                </a:ext>
              </a:extLst>
            </p:cNvPr>
            <p:cNvSpPr/>
            <p:nvPr/>
          </p:nvSpPr>
          <p:spPr>
            <a:xfrm>
              <a:off x="2771800" y="2501897"/>
              <a:ext cx="720080" cy="540059"/>
            </a:xfrm>
            <a:prstGeom prst="rightArrow">
              <a:avLst>
                <a:gd name="adj1" fmla="val 50000"/>
                <a:gd name="adj2" fmla="val 43521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609D0DED-FA28-D903-0DF5-CE1E2DB6A82D}"/>
                </a:ext>
              </a:extLst>
            </p:cNvPr>
            <p:cNvSpPr/>
            <p:nvPr/>
          </p:nvSpPr>
          <p:spPr>
            <a:xfrm>
              <a:off x="4860032" y="3045201"/>
              <a:ext cx="720080" cy="540059"/>
            </a:xfrm>
            <a:prstGeom prst="rightArrow">
              <a:avLst>
                <a:gd name="adj1" fmla="val 50000"/>
                <a:gd name="adj2" fmla="val 43521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ADCC69D9-7E31-E449-D993-F3EBD7F997A2}"/>
                </a:ext>
              </a:extLst>
            </p:cNvPr>
            <p:cNvSpPr/>
            <p:nvPr/>
          </p:nvSpPr>
          <p:spPr>
            <a:xfrm>
              <a:off x="4860032" y="4293096"/>
              <a:ext cx="720080" cy="540059"/>
            </a:xfrm>
            <a:prstGeom prst="rightArrow">
              <a:avLst>
                <a:gd name="adj1" fmla="val 50000"/>
                <a:gd name="adj2" fmla="val 43521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2017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9F6C8-2490-450C-8CBC-1563C939B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k0-IAEA</a:t>
            </a:r>
            <a:r>
              <a:rPr lang="zh-CN" altLang="en-US" dirty="0"/>
              <a:t>程序可做比照？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B58D8E-D1CE-4405-84F4-3BFB3802E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4CC28E-4546-467B-BFD5-2BCCED61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8815"/>
            <a:ext cx="9144000" cy="29603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5CA4113-9497-4D09-95B6-925EFCCC1A9E}"/>
              </a:ext>
            </a:extLst>
          </p:cNvPr>
          <p:cNvSpPr txBox="1"/>
          <p:nvPr/>
        </p:nvSpPr>
        <p:spPr>
          <a:xfrm>
            <a:off x="0" y="5301208"/>
            <a:ext cx="91090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k0-IAEA software is applicable only to a mostly thermal neutron flux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Installing and operating takes time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553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1489D-9E34-40A3-9114-C30D9479E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下一步工作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063E64-77E6-4A6E-92F0-A451F71F9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3785"/>
            <a:ext cx="8229600" cy="5175575"/>
          </a:xfrm>
        </p:spPr>
        <p:txBody>
          <a:bodyPr/>
          <a:lstStyle/>
          <a:p>
            <a:r>
              <a:rPr lang="zh-CN" altLang="en-US" dirty="0"/>
              <a:t>代码工作</a:t>
            </a:r>
            <a:endParaRPr lang="en-US" altLang="zh-CN" dirty="0"/>
          </a:p>
          <a:p>
            <a:pPr lvl="1"/>
            <a:r>
              <a:rPr lang="zh-CN" altLang="en-US" sz="2000" dirty="0"/>
              <a:t>同质异能态问题</a:t>
            </a:r>
            <a:endParaRPr lang="en-US" altLang="zh-CN" sz="2000" dirty="0"/>
          </a:p>
          <a:p>
            <a:pPr lvl="1"/>
            <a:r>
              <a:rPr lang="zh-CN" altLang="en-US" sz="2000" dirty="0"/>
              <a:t>交叉验证（如</a:t>
            </a:r>
            <a:r>
              <a:rPr lang="en-US" altLang="zh-CN" sz="2000" dirty="0"/>
              <a:t>k0-IAEA program</a:t>
            </a:r>
            <a:r>
              <a:rPr lang="zh-CN" altLang="en-US" sz="2000" dirty="0"/>
              <a:t>等）</a:t>
            </a:r>
            <a:endParaRPr lang="en-US" altLang="zh-CN" sz="2000" dirty="0"/>
          </a:p>
          <a:p>
            <a:pPr lvl="1"/>
            <a:r>
              <a:rPr lang="zh-CN" altLang="en-US" sz="2000" dirty="0"/>
              <a:t>考虑探测器响应</a:t>
            </a:r>
            <a:endParaRPr lang="en-US" altLang="zh-CN" sz="2000" dirty="0"/>
          </a:p>
          <a:p>
            <a:endParaRPr lang="en-US" altLang="zh-CN" dirty="0"/>
          </a:p>
          <a:p>
            <a:r>
              <a:rPr lang="zh-CN" altLang="en-US" dirty="0"/>
              <a:t>实验</a:t>
            </a:r>
            <a:endParaRPr lang="en-US" altLang="zh-CN" dirty="0"/>
          </a:p>
          <a:p>
            <a:pPr lvl="1"/>
            <a:r>
              <a:rPr lang="en-US" altLang="zh-CN" sz="2000" dirty="0"/>
              <a:t>7MeV</a:t>
            </a:r>
            <a:r>
              <a:rPr lang="zh-CN" altLang="en-US" sz="2000" dirty="0"/>
              <a:t> 典型位置中子剂量率留档（</a:t>
            </a:r>
            <a:r>
              <a:rPr lang="en-US" altLang="zh-CN" sz="2000" dirty="0"/>
              <a:t>3</a:t>
            </a:r>
            <a:r>
              <a:rPr lang="zh-CN" altLang="en-US" sz="2000" dirty="0"/>
              <a:t>月</a:t>
            </a:r>
            <a:r>
              <a:rPr lang="en-US" altLang="zh-CN" sz="2000" dirty="0"/>
              <a:t>11</a:t>
            </a:r>
            <a:r>
              <a:rPr lang="zh-CN" altLang="en-US" sz="2000" dirty="0"/>
              <a:t>日，</a:t>
            </a:r>
            <a:r>
              <a:rPr lang="en-US" altLang="zh-CN" sz="2000" dirty="0"/>
              <a:t>LB6411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r>
              <a:rPr lang="en-US" altLang="zh-CN" sz="2000" dirty="0"/>
              <a:t>9MeV</a:t>
            </a:r>
            <a:r>
              <a:rPr lang="zh-CN" altLang="en-US" sz="2000" dirty="0"/>
              <a:t> 新靶实验（正在加工，预计</a:t>
            </a:r>
            <a:r>
              <a:rPr lang="en-US" altLang="zh-CN" sz="2000" dirty="0"/>
              <a:t>3</a:t>
            </a:r>
            <a:r>
              <a:rPr lang="zh-CN" altLang="en-US" sz="2000" dirty="0"/>
              <a:t>月底到位）</a:t>
            </a:r>
            <a:endParaRPr lang="en-US" altLang="zh-CN" sz="2000" dirty="0"/>
          </a:p>
          <a:p>
            <a:endParaRPr lang="en-US" altLang="zh-CN" dirty="0"/>
          </a:p>
          <a:p>
            <a:r>
              <a:rPr lang="zh-CN" altLang="en-US" dirty="0"/>
              <a:t>调研与写作</a:t>
            </a:r>
            <a:endParaRPr lang="en-US" altLang="zh-CN" dirty="0"/>
          </a:p>
          <a:p>
            <a:pPr lvl="1"/>
            <a:r>
              <a:rPr lang="en-US" altLang="zh-CN" sz="2000" dirty="0"/>
              <a:t>《</a:t>
            </a:r>
            <a:r>
              <a:rPr lang="zh-CN" altLang="en-US" sz="2000" dirty="0"/>
              <a:t>矿石的超热中子分析</a:t>
            </a:r>
            <a:r>
              <a:rPr lang="en-US" altLang="zh-CN" sz="2000" dirty="0"/>
              <a:t>》</a:t>
            </a:r>
          </a:p>
          <a:p>
            <a:pPr lvl="1"/>
            <a:r>
              <a:rPr lang="zh-CN" altLang="en-US" sz="2000" dirty="0"/>
              <a:t>根据开题报告意见逐条补充调研</a:t>
            </a:r>
            <a:endParaRPr lang="en-US" altLang="zh-CN" sz="2000" dirty="0"/>
          </a:p>
          <a:p>
            <a:pPr lvl="1"/>
            <a:r>
              <a:rPr lang="zh-CN" altLang="en-US" sz="2000" dirty="0"/>
              <a:t>根据调研完成开题综述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7B51EC-0E4C-443B-82E1-F26DDF218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7355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 noChangeArrowheads="1"/>
          </p:cNvSpPr>
          <p:nvPr/>
        </p:nvSpPr>
        <p:spPr>
          <a:xfrm>
            <a:off x="1223628" y="116632"/>
            <a:ext cx="6696744" cy="1800200"/>
          </a:xfrm>
          <a:prstGeom prst="rect">
            <a:avLst/>
          </a:prstGeom>
        </p:spPr>
        <p:txBody>
          <a:bodyPr lIns="0" tIns="0" rIns="-37" bIns="0" anchor="b"/>
          <a:lstStyle/>
          <a:p>
            <a:pPr marL="77788" lvl="0" algn="ctr">
              <a:defRPr/>
            </a:pPr>
            <a:r>
              <a:rPr lang="en-US" altLang="zh-CN" sz="3200" kern="0" noProof="0" dirty="0">
                <a:latin typeface="+mj-lt"/>
                <a:ea typeface="黑体" pitchFamily="49" charset="-122"/>
                <a:cs typeface="Times New Roman" panose="02020603050405020304" pitchFamily="18" charset="0"/>
                <a:sym typeface="华文宋体" pitchFamily="-109" charset="-122"/>
              </a:rPr>
              <a:t>CYANUS</a:t>
            </a:r>
            <a:r>
              <a:rPr lang="zh-CN" altLang="en-US" sz="3200" kern="0" noProof="0" dirty="0">
                <a:latin typeface="+mj-lt"/>
                <a:ea typeface="黑体" pitchFamily="49" charset="-122"/>
                <a:cs typeface="Times New Roman" panose="02020603050405020304" pitchFamily="18" charset="0"/>
                <a:sym typeface="华文宋体" pitchFamily="-109" charset="-122"/>
              </a:rPr>
              <a:t>的性能的交叉验证</a:t>
            </a:r>
            <a:endParaRPr lang="en-US" altLang="zh-CN" sz="2800" kern="0" noProof="0" dirty="0">
              <a:latin typeface="+mj-lt"/>
              <a:ea typeface="黑体" pitchFamily="49" charset="-122"/>
              <a:cs typeface="Times New Roman" panose="02020603050405020304" pitchFamily="18" charset="0"/>
              <a:sym typeface="华文宋体" pitchFamily="-109" charset="-122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709025" y="4890646"/>
            <a:ext cx="361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2022</a:t>
            </a:r>
            <a:r>
              <a:rPr lang="zh-CN" altLang="en-US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年 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</a:t>
            </a:r>
            <a:r>
              <a:rPr lang="zh-CN" altLang="en-US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月 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 </a:t>
            </a:r>
            <a:r>
              <a:rPr lang="zh-CN" altLang="en-US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日 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4080897" y="2173704"/>
            <a:ext cx="1485038" cy="51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0000">
              <a:lnSpc>
                <a:spcPct val="15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崔桐源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77154" name="Picture 2" descr="blue/purple flowers and green stems">
            <a:extLst>
              <a:ext uri="{FF2B5EF4-FFF2-40B4-BE49-F238E27FC236}">
                <a16:creationId xmlns:a16="http://schemas.microsoft.com/office/drawing/2014/main" id="{60DAEAD8-D9B7-4E0D-A910-698CDE001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8" r="43700"/>
          <a:stretch/>
        </p:blipFill>
        <p:spPr bwMode="auto">
          <a:xfrm>
            <a:off x="6690437" y="2102872"/>
            <a:ext cx="2302670" cy="278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9BCC4DF-E8A1-48D0-B6E3-B99A7D234F5B}"/>
              </a:ext>
            </a:extLst>
          </p:cNvPr>
          <p:cNvSpPr txBox="1"/>
          <p:nvPr/>
        </p:nvSpPr>
        <p:spPr>
          <a:xfrm>
            <a:off x="6548423" y="4944813"/>
            <a:ext cx="258669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i="1" dirty="0">
                <a:solidFill>
                  <a:srgbClr val="212529"/>
                </a:solidFill>
                <a:latin typeface="UniversCondensed"/>
              </a:rPr>
              <a:t>矢车菊</a:t>
            </a:r>
            <a:r>
              <a:rPr lang="en-US" altLang="zh-CN" b="0" i="1" dirty="0">
                <a:solidFill>
                  <a:srgbClr val="212529"/>
                </a:solidFill>
                <a:effectLst/>
                <a:latin typeface="UniversCondensed"/>
              </a:rPr>
              <a:t>Centaurea </a:t>
            </a:r>
            <a:r>
              <a:rPr lang="en-US" altLang="zh-CN" b="0" i="1" dirty="0">
                <a:solidFill>
                  <a:srgbClr val="FF0000"/>
                </a:solidFill>
                <a:effectLst/>
                <a:latin typeface="UniversCondensed"/>
              </a:rPr>
              <a:t>cyanus</a:t>
            </a:r>
            <a:endParaRPr lang="en-US" altLang="zh-CN" b="0" i="0" dirty="0">
              <a:solidFill>
                <a:srgbClr val="FF0000"/>
              </a:solidFill>
              <a:effectLst/>
              <a:latin typeface="UniversCondensed"/>
            </a:endParaRPr>
          </a:p>
        </p:txBody>
      </p:sp>
      <p:pic>
        <p:nvPicPr>
          <p:cNvPr id="177156" name="Picture 4" descr="查看源图像">
            <a:extLst>
              <a:ext uri="{FF2B5EF4-FFF2-40B4-BE49-F238E27FC236}">
                <a16:creationId xmlns:a16="http://schemas.microsoft.com/office/drawing/2014/main" id="{5550AF07-0C40-4423-9C59-3CADD609B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81" y="2173704"/>
            <a:ext cx="1805635" cy="271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BEB8592-9AAF-46B4-BCD2-81FC214DD8A5}"/>
              </a:ext>
            </a:extLst>
          </p:cNvPr>
          <p:cNvSpPr txBox="1"/>
          <p:nvPr/>
        </p:nvSpPr>
        <p:spPr>
          <a:xfrm>
            <a:off x="256417" y="4894458"/>
            <a:ext cx="27655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rgbClr val="212529"/>
                </a:solidFill>
                <a:latin typeface="UniversCondensed"/>
              </a:rPr>
              <a:t>灰喜鹊 </a:t>
            </a:r>
            <a:r>
              <a:rPr lang="en-US" altLang="zh-CN" i="1" dirty="0" err="1">
                <a:solidFill>
                  <a:srgbClr val="212529"/>
                </a:solidFill>
                <a:latin typeface="UniversCondensed"/>
              </a:rPr>
              <a:t>Cyanopica</a:t>
            </a:r>
            <a:r>
              <a:rPr lang="en-US" altLang="zh-CN" i="1" dirty="0">
                <a:solidFill>
                  <a:srgbClr val="212529"/>
                </a:solidFill>
                <a:latin typeface="UniversCondensed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latin typeface="UniversCondensed"/>
              </a:rPr>
              <a:t>cyanus</a:t>
            </a:r>
            <a:endParaRPr lang="zh-CN" altLang="en-US" i="1" dirty="0">
              <a:solidFill>
                <a:srgbClr val="FF0000"/>
              </a:solidFill>
              <a:latin typeface="UniversCondensed"/>
            </a:endParaRPr>
          </a:p>
        </p:txBody>
      </p:sp>
      <p:pic>
        <p:nvPicPr>
          <p:cNvPr id="186370" name="Picture 2">
            <a:extLst>
              <a:ext uri="{FF2B5EF4-FFF2-40B4-BE49-F238E27FC236}">
                <a16:creationId xmlns:a16="http://schemas.microsoft.com/office/drawing/2014/main" id="{5DBE6178-0618-4C3F-A904-030CC5BC7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67" y="5263790"/>
            <a:ext cx="1912811" cy="10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C7DBDC4-7582-4E92-AF22-DACB86ACF726}"/>
              </a:ext>
            </a:extLst>
          </p:cNvPr>
          <p:cNvSpPr txBox="1"/>
          <p:nvPr/>
        </p:nvSpPr>
        <p:spPr>
          <a:xfrm>
            <a:off x="813528" y="6345591"/>
            <a:ext cx="165128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rgbClr val="212529"/>
                </a:solidFill>
                <a:latin typeface="UniversCondensed"/>
              </a:rPr>
              <a:t>喜鹊 </a:t>
            </a:r>
            <a:r>
              <a:rPr lang="en-US" altLang="zh-CN" i="1" dirty="0">
                <a:solidFill>
                  <a:srgbClr val="212529"/>
                </a:solidFill>
                <a:latin typeface="UniversCondensed"/>
              </a:rPr>
              <a:t>Pica </a:t>
            </a:r>
            <a:r>
              <a:rPr lang="en-US" altLang="zh-CN" i="1" dirty="0" err="1">
                <a:solidFill>
                  <a:srgbClr val="212529"/>
                </a:solidFill>
                <a:latin typeface="UniversCondensed"/>
              </a:rPr>
              <a:t>pica</a:t>
            </a:r>
            <a:endParaRPr lang="zh-CN" altLang="en-US" i="1" dirty="0">
              <a:solidFill>
                <a:srgbClr val="FF0000"/>
              </a:solidFill>
              <a:latin typeface="Univers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3452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C27BDD-5FAA-2FF6-656D-78DC7C001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CYANUS</a:t>
            </a:r>
            <a:r>
              <a:rPr lang="zh-CN" altLang="en-US" dirty="0"/>
              <a:t>的能力验证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478BA6-8885-C669-6925-29C787BBCA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D493E2-059A-512B-75B2-FCBCEA1A4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5248523"/>
            <a:ext cx="4635277" cy="140151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5001F5-BE5A-80C7-66CA-7FBD72459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3429000"/>
            <a:ext cx="6228184" cy="156382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2EF7A01-928F-F349-5889-11426F55EF16}"/>
              </a:ext>
            </a:extLst>
          </p:cNvPr>
          <p:cNvSpPr txBox="1"/>
          <p:nvPr/>
        </p:nvSpPr>
        <p:spPr>
          <a:xfrm>
            <a:off x="482300" y="1567069"/>
            <a:ext cx="8230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四种方法计算</a:t>
            </a:r>
            <a:r>
              <a:rPr lang="en-US" altLang="zh-CN" dirty="0"/>
              <a:t>4.3e12nv</a:t>
            </a:r>
            <a:r>
              <a:rPr lang="zh-CN" altLang="en-US" dirty="0"/>
              <a:t>热中子照射</a:t>
            </a:r>
            <a:r>
              <a:rPr lang="en-US" altLang="zh-CN" dirty="0"/>
              <a:t>1g</a:t>
            </a:r>
            <a:r>
              <a:rPr lang="zh-CN" altLang="en-US" dirty="0"/>
              <a:t>任意核素，最强伽马射线强度</a:t>
            </a:r>
            <a:endParaRPr lang="en-US" altLang="zh-CN" dirty="0"/>
          </a:p>
          <a:p>
            <a:r>
              <a:rPr lang="zh-CN" altLang="en-US" dirty="0"/>
              <a:t>① </a:t>
            </a:r>
            <a:r>
              <a:rPr lang="en-US" altLang="zh-CN" dirty="0"/>
              <a:t>Yule </a:t>
            </a:r>
            <a:r>
              <a:rPr lang="zh-CN" altLang="en-US" dirty="0"/>
              <a:t>反应堆实验</a:t>
            </a:r>
            <a:endParaRPr lang="en-US" altLang="zh-CN" dirty="0"/>
          </a:p>
          <a:p>
            <a:r>
              <a:rPr lang="zh-CN" altLang="en-US" dirty="0"/>
              <a:t>② </a:t>
            </a:r>
            <a:r>
              <a:rPr lang="en-US" altLang="zh-CN" dirty="0"/>
              <a:t>CYANUS </a:t>
            </a:r>
            <a:r>
              <a:rPr lang="zh-CN" altLang="en-US" dirty="0"/>
              <a:t>直接计算</a:t>
            </a:r>
            <a:endParaRPr lang="en-US" altLang="zh-CN" dirty="0"/>
          </a:p>
          <a:p>
            <a:r>
              <a:rPr lang="zh-CN" altLang="en-US" dirty="0"/>
              <a:t>③ </a:t>
            </a:r>
            <a:r>
              <a:rPr lang="en-US" altLang="zh-CN" dirty="0"/>
              <a:t>NIST </a:t>
            </a:r>
            <a:r>
              <a:rPr lang="zh-CN" altLang="en-US" dirty="0"/>
              <a:t>原始数据是活度，进一步计算强度</a:t>
            </a:r>
            <a:endParaRPr lang="en-US" altLang="zh-CN" dirty="0"/>
          </a:p>
          <a:p>
            <a:r>
              <a:rPr lang="zh-CN" altLang="en-US" dirty="0"/>
              <a:t>④ </a:t>
            </a:r>
            <a:r>
              <a:rPr lang="en-US" altLang="zh-CN" dirty="0"/>
              <a:t>WISE </a:t>
            </a:r>
            <a:r>
              <a:rPr lang="zh-CN" altLang="en-US" dirty="0"/>
              <a:t>原始数据是活度，进一步计算强度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409226-0C62-219C-E8F0-383A98398951}"/>
              </a:ext>
            </a:extLst>
          </p:cNvPr>
          <p:cNvSpPr txBox="1"/>
          <p:nvPr/>
        </p:nvSpPr>
        <p:spPr>
          <a:xfrm>
            <a:off x="1413739" y="4408051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NIST</a:t>
            </a:r>
            <a:endParaRPr lang="zh-CN" altLang="en-US" sz="3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1237B06-FA27-4104-F496-EA8C1C256CBB}"/>
              </a:ext>
            </a:extLst>
          </p:cNvPr>
          <p:cNvSpPr txBox="1"/>
          <p:nvPr/>
        </p:nvSpPr>
        <p:spPr>
          <a:xfrm>
            <a:off x="1381394" y="6017729"/>
            <a:ext cx="1234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WISE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81242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BD8704-D543-D919-16B3-31342484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Z=8-82</a:t>
            </a:r>
            <a:r>
              <a:rPr lang="zh-CN" altLang="en-US" dirty="0"/>
              <a:t>共</a:t>
            </a:r>
            <a:r>
              <a:rPr lang="en-US" altLang="zh-CN" dirty="0"/>
              <a:t>73</a:t>
            </a:r>
            <a:r>
              <a:rPr lang="zh-CN" altLang="en-US" dirty="0"/>
              <a:t>个核素的初步情况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B16CCE-38BC-424B-83AD-3A60C4C9B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B8C724-1059-0904-E409-ED0AEE9A57B1}"/>
              </a:ext>
            </a:extLst>
          </p:cNvPr>
          <p:cNvSpPr txBox="1"/>
          <p:nvPr/>
        </p:nvSpPr>
        <p:spPr>
          <a:xfrm>
            <a:off x="107504" y="1487855"/>
            <a:ext cx="434181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① WISE 没有考虑</a:t>
            </a:r>
            <a:r>
              <a:rPr lang="en-US" altLang="zh-CN" dirty="0"/>
              <a:t>isomer</a:t>
            </a:r>
            <a:r>
              <a:rPr lang="zh-CN" altLang="en-US" dirty="0"/>
              <a:t>（</a:t>
            </a:r>
            <a:r>
              <a:rPr lang="en-US" altLang="zh-CN" dirty="0"/>
              <a:t>15</a:t>
            </a:r>
            <a:r>
              <a:rPr lang="zh-CN" altLang="en-US" dirty="0"/>
              <a:t>个）：</a:t>
            </a:r>
          </a:p>
          <a:p>
            <a:r>
              <a:rPr lang="zh-CN" altLang="en-US" dirty="0"/>
              <a:t>Sc-46 Co-60 Se-81 Rb-88 Sr-89 Nb-94 Cd-117 In-114 Sn-121Cs-134 Eu-152 Dy-165 Er-171 Lu-177 Hf-181 </a:t>
            </a:r>
          </a:p>
          <a:p>
            <a:endParaRPr lang="zh-CN" altLang="en-US" dirty="0"/>
          </a:p>
          <a:p>
            <a:r>
              <a:rPr lang="zh-CN" altLang="en-US" dirty="0"/>
              <a:t>② NIST 特殊（</a:t>
            </a:r>
            <a:r>
              <a:rPr lang="en-US" altLang="zh-CN" dirty="0"/>
              <a:t>3</a:t>
            </a:r>
            <a:r>
              <a:rPr lang="zh-CN" altLang="en-US" dirty="0"/>
              <a:t>个）：</a:t>
            </a:r>
          </a:p>
          <a:p>
            <a:r>
              <a:rPr lang="zh-CN" altLang="en-US" dirty="0"/>
              <a:t>Cr-55，Pr-142m（缺失），Ir-192m </a:t>
            </a:r>
          </a:p>
          <a:p>
            <a:endParaRPr lang="zh-CN" altLang="en-US" dirty="0"/>
          </a:p>
          <a:p>
            <a:r>
              <a:rPr lang="zh-CN" altLang="en-US" dirty="0"/>
              <a:t>③ Yule特殊（</a:t>
            </a:r>
            <a:r>
              <a:rPr lang="en-US" altLang="zh-CN" dirty="0"/>
              <a:t>5</a:t>
            </a:r>
            <a:r>
              <a:rPr lang="zh-CN" altLang="en-US" dirty="0"/>
              <a:t>个）：</a:t>
            </a:r>
          </a:p>
          <a:p>
            <a:r>
              <a:rPr lang="zh-CN" altLang="en-US" dirty="0"/>
              <a:t>Cu-64 Rh-104m Sn-125 Hg-199m Pb-207m</a:t>
            </a:r>
          </a:p>
          <a:p>
            <a:endParaRPr lang="zh-CN" altLang="en-US" dirty="0"/>
          </a:p>
          <a:p>
            <a:r>
              <a:rPr lang="zh-CN" altLang="en-US" dirty="0"/>
              <a:t>④ CYANUS特殊（</a:t>
            </a:r>
            <a:r>
              <a:rPr lang="en-US" altLang="zh-CN" dirty="0"/>
              <a:t>1</a:t>
            </a:r>
            <a:r>
              <a:rPr lang="zh-CN" altLang="en-US" dirty="0"/>
              <a:t>个）：</a:t>
            </a:r>
          </a:p>
          <a:p>
            <a:r>
              <a:rPr lang="zh-CN" altLang="en-US" dirty="0"/>
              <a:t>Sb-124m</a:t>
            </a:r>
          </a:p>
          <a:p>
            <a:endParaRPr lang="zh-CN" altLang="en-US" dirty="0"/>
          </a:p>
          <a:p>
            <a:r>
              <a:rPr lang="zh-CN" altLang="en-US" dirty="0"/>
              <a:t>⑤ 互不一致（</a:t>
            </a:r>
            <a:r>
              <a:rPr lang="en-US" altLang="zh-CN" dirty="0"/>
              <a:t>3</a:t>
            </a:r>
            <a:r>
              <a:rPr lang="zh-CN" altLang="en-US" dirty="0"/>
              <a:t>个）：</a:t>
            </a:r>
          </a:p>
          <a:p>
            <a:r>
              <a:rPr lang="zh-CN" altLang="en-US" dirty="0"/>
              <a:t>Kr Xe Os </a:t>
            </a: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B8CC7C-EAD5-8B24-D8B0-274DC1AF8301}"/>
              </a:ext>
            </a:extLst>
          </p:cNvPr>
          <p:cNvSpPr txBox="1"/>
          <p:nvPr/>
        </p:nvSpPr>
        <p:spPr>
          <a:xfrm>
            <a:off x="4644009" y="1487855"/>
            <a:ext cx="449999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⑥ cyanus和yule一致，另两个一致（</a:t>
            </a:r>
            <a:r>
              <a:rPr lang="en-US" altLang="zh-CN" dirty="0"/>
              <a:t>7</a:t>
            </a:r>
            <a:r>
              <a:rPr lang="zh-CN" altLang="en-US" dirty="0"/>
              <a:t>个）</a:t>
            </a:r>
            <a:endParaRPr lang="en-US" altLang="zh-CN" dirty="0"/>
          </a:p>
          <a:p>
            <a:r>
              <a:rPr lang="zh-CN" altLang="en-US" dirty="0"/>
              <a:t>Fe</a:t>
            </a:r>
            <a:r>
              <a:rPr lang="en-US" altLang="zh-CN" dirty="0"/>
              <a:t>-</a:t>
            </a:r>
            <a:r>
              <a:rPr lang="zh-CN" altLang="en-US" dirty="0"/>
              <a:t>59，</a:t>
            </a:r>
            <a:endParaRPr lang="en-US" altLang="zh-CN" dirty="0"/>
          </a:p>
          <a:p>
            <a:r>
              <a:rPr lang="zh-CN" altLang="en-US" dirty="0"/>
              <a:t>Zn-69m，</a:t>
            </a:r>
            <a:endParaRPr lang="en-US" altLang="zh-CN" dirty="0"/>
          </a:p>
          <a:p>
            <a:r>
              <a:rPr lang="zh-CN" altLang="en-US" dirty="0"/>
              <a:t>Ga-72,    </a:t>
            </a:r>
          </a:p>
          <a:p>
            <a:r>
              <a:rPr lang="zh-CN" altLang="en-US" dirty="0"/>
              <a:t>Ge-75m,  </a:t>
            </a:r>
          </a:p>
          <a:p>
            <a:r>
              <a:rPr lang="zh-CN" altLang="en-US" dirty="0"/>
              <a:t>Y-90m,  </a:t>
            </a:r>
            <a:endParaRPr lang="en-US" altLang="zh-CN" dirty="0"/>
          </a:p>
          <a:p>
            <a:r>
              <a:rPr lang="zh-CN" altLang="en-US" dirty="0"/>
              <a:t>Pd-109m</a:t>
            </a:r>
          </a:p>
          <a:p>
            <a:r>
              <a:rPr lang="zh-CN" altLang="en-US" dirty="0"/>
              <a:t>Yb-177m </a:t>
            </a:r>
          </a:p>
          <a:p>
            <a:endParaRPr lang="zh-CN" altLang="en-US" dirty="0"/>
          </a:p>
          <a:p>
            <a:r>
              <a:rPr lang="zh-CN" altLang="en-US" dirty="0"/>
              <a:t>⑦ WISE 和实验一致，另两个一致（</a:t>
            </a:r>
            <a:r>
              <a:rPr lang="en-US" altLang="zh-CN" dirty="0"/>
              <a:t>2</a:t>
            </a:r>
            <a:r>
              <a:rPr lang="zh-CN" altLang="en-US" dirty="0"/>
              <a:t>个）</a:t>
            </a:r>
          </a:p>
          <a:p>
            <a:r>
              <a:rPr lang="zh-CN" altLang="en-US" dirty="0"/>
              <a:t>Gd-159</a:t>
            </a:r>
          </a:p>
          <a:p>
            <a:r>
              <a:rPr lang="zh-CN" altLang="en-US" dirty="0"/>
              <a:t>Re-18</a:t>
            </a:r>
            <a:r>
              <a:rPr lang="en-US" altLang="zh-CN" dirty="0"/>
              <a:t>8</a:t>
            </a:r>
          </a:p>
          <a:p>
            <a:endParaRPr lang="en-US" altLang="zh-CN" dirty="0"/>
          </a:p>
          <a:p>
            <a:r>
              <a:rPr lang="zh-CN" altLang="en-US" dirty="0"/>
              <a:t>⑧ cyanus和wise一致，另两个一致（</a:t>
            </a:r>
            <a:r>
              <a:rPr lang="en-US" altLang="zh-CN" dirty="0"/>
              <a:t>1</a:t>
            </a:r>
            <a:r>
              <a:rPr lang="zh-CN" altLang="en-US" dirty="0"/>
              <a:t>个）</a:t>
            </a:r>
          </a:p>
          <a:p>
            <a:r>
              <a:rPr lang="zh-CN" altLang="en-US" dirty="0"/>
              <a:t>Ta-182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E38B75E-53E2-D67D-9AD8-9509F541F5F5}"/>
              </a:ext>
            </a:extLst>
          </p:cNvPr>
          <p:cNvSpPr/>
          <p:nvPr/>
        </p:nvSpPr>
        <p:spPr>
          <a:xfrm>
            <a:off x="107505" y="1487855"/>
            <a:ext cx="4320479" cy="388229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7696E5-8368-7F31-C11B-FCF58335B0D3}"/>
              </a:ext>
            </a:extLst>
          </p:cNvPr>
          <p:cNvSpPr/>
          <p:nvPr/>
        </p:nvSpPr>
        <p:spPr>
          <a:xfrm flipV="1">
            <a:off x="107505" y="5589238"/>
            <a:ext cx="4320479" cy="64807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3DD4EA-FE2D-CB72-DF15-393C0180F584}"/>
              </a:ext>
            </a:extLst>
          </p:cNvPr>
          <p:cNvSpPr/>
          <p:nvPr/>
        </p:nvSpPr>
        <p:spPr>
          <a:xfrm flipV="1">
            <a:off x="4622677" y="1487853"/>
            <a:ext cx="4320479" cy="431741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C727BA9-FCCE-BB5B-17D4-57B62521A5CE}"/>
              </a:ext>
            </a:extLst>
          </p:cNvPr>
          <p:cNvSpPr txBox="1"/>
          <p:nvPr/>
        </p:nvSpPr>
        <p:spPr>
          <a:xfrm>
            <a:off x="3455854" y="2708920"/>
            <a:ext cx="79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3+1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876AC8E-5FEE-F9DB-9BE9-71F8E8E876E7}"/>
              </a:ext>
            </a:extLst>
          </p:cNvPr>
          <p:cNvSpPr txBox="1"/>
          <p:nvPr/>
        </p:nvSpPr>
        <p:spPr>
          <a:xfrm>
            <a:off x="7715698" y="2834408"/>
            <a:ext cx="79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2+2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2C451BA-7EF3-0D7B-20C4-F0B639ABCAFF}"/>
              </a:ext>
            </a:extLst>
          </p:cNvPr>
          <p:cNvSpPr txBox="1"/>
          <p:nvPr/>
        </p:nvSpPr>
        <p:spPr>
          <a:xfrm>
            <a:off x="2801171" y="5716337"/>
            <a:ext cx="161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1+1+1+1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0449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89AE5D-F6B6-1AA3-E9D2-E183B554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Z=8-82</a:t>
            </a:r>
            <a:r>
              <a:rPr lang="zh-CN" altLang="en-US" dirty="0"/>
              <a:t>共</a:t>
            </a:r>
            <a:r>
              <a:rPr lang="en-US" altLang="zh-CN" dirty="0"/>
              <a:t>73</a:t>
            </a:r>
            <a:r>
              <a:rPr lang="zh-CN" altLang="en-US" dirty="0"/>
              <a:t>个核素的初步情况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442A84-05E1-D30A-87A7-76E402B27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45</a:t>
            </a:fld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0387DFE-0DEE-3EE7-AA3F-517065BBA5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5417420"/>
              </p:ext>
            </p:extLst>
          </p:nvPr>
        </p:nvGraphicFramePr>
        <p:xfrm>
          <a:off x="0" y="1484784"/>
          <a:ext cx="9109075" cy="4260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14997600" imgH="7007400" progId="Origin95.Graph">
                  <p:embed/>
                </p:oleObj>
              </mc:Choice>
              <mc:Fallback>
                <p:oleObj name="Graph" r:id="rId2" imgW="14997600" imgH="700740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484784"/>
                        <a:ext cx="9109075" cy="4260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9D22B3E8-8E01-66E6-D5D6-5712893A74B1}"/>
              </a:ext>
            </a:extLst>
          </p:cNvPr>
          <p:cNvSpPr txBox="1"/>
          <p:nvPr/>
        </p:nvSpPr>
        <p:spPr>
          <a:xfrm>
            <a:off x="382035" y="5589240"/>
            <a:ext cx="8424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小结：</a:t>
            </a:r>
            <a:r>
              <a:rPr lang="zh-CN" altLang="en-US" dirty="0"/>
              <a:t>目前已基本确认</a:t>
            </a:r>
            <a:r>
              <a:rPr lang="en-US" altLang="zh-CN" dirty="0"/>
              <a:t>WISE</a:t>
            </a:r>
            <a:r>
              <a:rPr lang="zh-CN" altLang="en-US" dirty="0"/>
              <a:t>和</a:t>
            </a:r>
            <a:r>
              <a:rPr lang="en-US" altLang="zh-CN" dirty="0"/>
              <a:t>NIST</a:t>
            </a:r>
            <a:r>
              <a:rPr lang="zh-CN" altLang="en-US" dirty="0"/>
              <a:t>计算器都有不足之处，</a:t>
            </a:r>
            <a:r>
              <a:rPr lang="en-US" altLang="zh-CN" dirty="0"/>
              <a:t>Cyanus</a:t>
            </a:r>
            <a:r>
              <a:rPr lang="zh-CN" altLang="en-US" dirty="0"/>
              <a:t>在大多数核素的分析上是最准确的</a:t>
            </a:r>
            <a:endParaRPr lang="en-US" altLang="zh-CN" dirty="0"/>
          </a:p>
          <a:p>
            <a:r>
              <a:rPr lang="zh-CN" altLang="en-US" b="1" dirty="0"/>
              <a:t>下一步工作：</a:t>
            </a:r>
            <a:r>
              <a:rPr lang="zh-CN" altLang="en-US" dirty="0"/>
              <a:t>① 明确</a:t>
            </a:r>
            <a:r>
              <a:rPr lang="en-US" altLang="zh-CN" dirty="0"/>
              <a:t>WISE</a:t>
            </a:r>
            <a:r>
              <a:rPr lang="zh-CN" altLang="en-US" dirty="0"/>
              <a:t>和</a:t>
            </a:r>
            <a:r>
              <a:rPr lang="en-US" altLang="zh-CN" dirty="0"/>
              <a:t>NIST</a:t>
            </a:r>
            <a:r>
              <a:rPr lang="zh-CN" altLang="en-US" dirty="0"/>
              <a:t>出现</a:t>
            </a:r>
            <a:r>
              <a:rPr lang="en-US" altLang="zh-CN" dirty="0"/>
              <a:t>outlier</a:t>
            </a:r>
            <a:r>
              <a:rPr lang="zh-CN" altLang="en-US" dirty="0"/>
              <a:t>情况的来源</a:t>
            </a:r>
            <a:endParaRPr lang="en-US" altLang="zh-CN" dirty="0"/>
          </a:p>
          <a:p>
            <a:r>
              <a:rPr lang="zh-CN" altLang="en-US" dirty="0"/>
              <a:t>②以下</a:t>
            </a:r>
            <a:r>
              <a:rPr lang="en-US" altLang="zh-CN" dirty="0"/>
              <a:t>12</a:t>
            </a:r>
            <a:r>
              <a:rPr lang="zh-CN" altLang="en-US" dirty="0"/>
              <a:t>个核素需更多资料佐证才能确定分析是否正确：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9758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BD8704-D543-D919-16B3-31342484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Z=8-82</a:t>
            </a:r>
            <a:r>
              <a:rPr lang="zh-CN" altLang="en-US" dirty="0"/>
              <a:t>共</a:t>
            </a:r>
            <a:r>
              <a:rPr lang="en-US" altLang="zh-CN" dirty="0"/>
              <a:t>73</a:t>
            </a:r>
            <a:r>
              <a:rPr lang="zh-CN" altLang="en-US" dirty="0"/>
              <a:t>个核素的初步情况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B16CCE-38BC-424B-83AD-3A60C4C9B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B8C724-1059-0904-E409-ED0AEE9A57B1}"/>
              </a:ext>
            </a:extLst>
          </p:cNvPr>
          <p:cNvSpPr txBox="1"/>
          <p:nvPr/>
        </p:nvSpPr>
        <p:spPr>
          <a:xfrm>
            <a:off x="107504" y="1487855"/>
            <a:ext cx="434181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① WISE 没有考虑</a:t>
            </a:r>
            <a:r>
              <a:rPr lang="en-US" altLang="zh-CN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isomer</a:t>
            </a:r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20000"/>
                    <a:lumOff val="80000"/>
                  </a:schemeClr>
                </a:solidFill>
              </a:rPr>
              <a:t>15</a:t>
            </a:r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个）：</a:t>
            </a:r>
          </a:p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Sc-46 Co-60 Se-81 Rb-88 Sr-89 Nb-94 Cd-117 In-114 Sn-121Cs-134 Eu-152 Dy-165 Er-171 Lu-177 Hf-181 </a:t>
            </a:r>
          </a:p>
          <a:p>
            <a:endParaRPr lang="zh-CN" alt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② NIST 特殊（</a:t>
            </a:r>
            <a:r>
              <a:rPr lang="en-US" altLang="zh-CN" dirty="0">
                <a:solidFill>
                  <a:schemeClr val="bg2">
                    <a:lumMod val="20000"/>
                    <a:lumOff val="80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个）：</a:t>
            </a:r>
          </a:p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Cr-55，Pr-142m（缺失），Ir-192m </a:t>
            </a:r>
          </a:p>
          <a:p>
            <a:endParaRPr lang="zh-CN" altLang="en-US" dirty="0"/>
          </a:p>
          <a:p>
            <a:r>
              <a:rPr lang="zh-CN" altLang="en-US" dirty="0"/>
              <a:t>③ Yule特殊（</a:t>
            </a:r>
            <a:r>
              <a:rPr lang="en-US" altLang="zh-CN" dirty="0"/>
              <a:t>5</a:t>
            </a:r>
            <a:r>
              <a:rPr lang="zh-CN" altLang="en-US" dirty="0"/>
              <a:t>个）：</a:t>
            </a:r>
          </a:p>
          <a:p>
            <a:r>
              <a:rPr lang="zh-CN" altLang="en-US" dirty="0"/>
              <a:t>Cu-64 Rh-104m Sn-125 Hg-199m Pb-207m</a:t>
            </a:r>
          </a:p>
          <a:p>
            <a:endParaRPr lang="zh-CN" altLang="en-US" dirty="0"/>
          </a:p>
          <a:p>
            <a:r>
              <a:rPr lang="zh-CN" altLang="en-US" dirty="0"/>
              <a:t>④ CYANUS特殊（</a:t>
            </a:r>
            <a:r>
              <a:rPr lang="en-US" altLang="zh-CN" dirty="0"/>
              <a:t>1</a:t>
            </a:r>
            <a:r>
              <a:rPr lang="zh-CN" altLang="en-US" dirty="0"/>
              <a:t>个）：</a:t>
            </a:r>
          </a:p>
          <a:p>
            <a:r>
              <a:rPr lang="zh-CN" altLang="en-US" dirty="0"/>
              <a:t>Sb-124m</a:t>
            </a:r>
          </a:p>
          <a:p>
            <a:endParaRPr lang="zh-CN" altLang="en-US" dirty="0"/>
          </a:p>
          <a:p>
            <a:r>
              <a:rPr lang="zh-CN" altLang="en-US" dirty="0"/>
              <a:t>⑤ 互不一致（</a:t>
            </a:r>
            <a:r>
              <a:rPr lang="en-US" altLang="zh-CN" dirty="0"/>
              <a:t>3</a:t>
            </a:r>
            <a:r>
              <a:rPr lang="zh-CN" altLang="en-US" dirty="0"/>
              <a:t>个）：</a:t>
            </a:r>
          </a:p>
          <a:p>
            <a:r>
              <a:rPr lang="zh-CN" altLang="en-US" dirty="0"/>
              <a:t>Kr Xe Os </a:t>
            </a: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B8CC7C-EAD5-8B24-D8B0-274DC1AF8301}"/>
              </a:ext>
            </a:extLst>
          </p:cNvPr>
          <p:cNvSpPr txBox="1"/>
          <p:nvPr/>
        </p:nvSpPr>
        <p:spPr>
          <a:xfrm>
            <a:off x="4644009" y="1487855"/>
            <a:ext cx="449999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⑥ cyanus和yule一致，另两个一致（</a:t>
            </a:r>
            <a:r>
              <a:rPr lang="en-US" altLang="zh-CN" dirty="0">
                <a:solidFill>
                  <a:schemeClr val="bg2">
                    <a:lumMod val="20000"/>
                    <a:lumOff val="80000"/>
                  </a:schemeClr>
                </a:solidFill>
              </a:rPr>
              <a:t>7</a:t>
            </a:r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个）</a:t>
            </a:r>
            <a:endParaRPr lang="en-US" altLang="zh-CN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Fe</a:t>
            </a:r>
            <a:r>
              <a:rPr lang="en-US" altLang="zh-CN" dirty="0">
                <a:solidFill>
                  <a:schemeClr val="bg2">
                    <a:lumMod val="20000"/>
                    <a:lumOff val="80000"/>
                  </a:schemeClr>
                </a:solidFill>
              </a:rPr>
              <a:t>-</a:t>
            </a:r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59，</a:t>
            </a:r>
            <a:endParaRPr lang="en-US" altLang="zh-CN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Zn-69m，</a:t>
            </a:r>
            <a:endParaRPr lang="en-US" altLang="zh-CN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Ga-72,    </a:t>
            </a:r>
          </a:p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Ge-75m,  </a:t>
            </a:r>
          </a:p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Y-90m,  </a:t>
            </a:r>
            <a:endParaRPr lang="en-US" altLang="zh-CN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Pd-109m</a:t>
            </a:r>
          </a:p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Yb-177m </a:t>
            </a:r>
          </a:p>
          <a:p>
            <a:endParaRPr lang="zh-CN" altLang="en-US" dirty="0"/>
          </a:p>
          <a:p>
            <a:r>
              <a:rPr lang="zh-CN" altLang="en-US" dirty="0"/>
              <a:t>⑦ WISE 和实验一致，另两个一致（</a:t>
            </a:r>
            <a:r>
              <a:rPr lang="en-US" altLang="zh-CN" dirty="0"/>
              <a:t>2</a:t>
            </a:r>
            <a:r>
              <a:rPr lang="zh-CN" altLang="en-US" dirty="0"/>
              <a:t>个）</a:t>
            </a:r>
          </a:p>
          <a:p>
            <a:r>
              <a:rPr lang="zh-CN" altLang="en-US" dirty="0"/>
              <a:t>Gd-159</a:t>
            </a:r>
          </a:p>
          <a:p>
            <a:r>
              <a:rPr lang="zh-CN" altLang="en-US" dirty="0"/>
              <a:t>Re-18</a:t>
            </a:r>
            <a:r>
              <a:rPr lang="en-US" altLang="zh-CN" dirty="0"/>
              <a:t>8</a:t>
            </a:r>
          </a:p>
          <a:p>
            <a:endParaRPr lang="en-US" altLang="zh-CN" dirty="0"/>
          </a:p>
          <a:p>
            <a:r>
              <a:rPr lang="zh-CN" altLang="en-US" dirty="0"/>
              <a:t>⑧ cyanus和wise一致，另两个一致（</a:t>
            </a:r>
            <a:r>
              <a:rPr lang="en-US" altLang="zh-CN" dirty="0"/>
              <a:t>1</a:t>
            </a:r>
            <a:r>
              <a:rPr lang="zh-CN" altLang="en-US" dirty="0"/>
              <a:t>个）</a:t>
            </a:r>
          </a:p>
          <a:p>
            <a:r>
              <a:rPr lang="zh-CN" altLang="en-US" dirty="0"/>
              <a:t>Ta-182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E38B75E-53E2-D67D-9AD8-9509F541F5F5}"/>
              </a:ext>
            </a:extLst>
          </p:cNvPr>
          <p:cNvSpPr/>
          <p:nvPr/>
        </p:nvSpPr>
        <p:spPr>
          <a:xfrm>
            <a:off x="107505" y="1487855"/>
            <a:ext cx="4320479" cy="388229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7696E5-8368-7F31-C11B-FCF58335B0D3}"/>
              </a:ext>
            </a:extLst>
          </p:cNvPr>
          <p:cNvSpPr/>
          <p:nvPr/>
        </p:nvSpPr>
        <p:spPr>
          <a:xfrm flipV="1">
            <a:off x="107505" y="5589238"/>
            <a:ext cx="4320479" cy="64807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3DD4EA-FE2D-CB72-DF15-393C0180F584}"/>
              </a:ext>
            </a:extLst>
          </p:cNvPr>
          <p:cNvSpPr/>
          <p:nvPr/>
        </p:nvSpPr>
        <p:spPr>
          <a:xfrm flipV="1">
            <a:off x="4622677" y="1487853"/>
            <a:ext cx="4320479" cy="431741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C727BA9-FCCE-BB5B-17D4-57B62521A5CE}"/>
              </a:ext>
            </a:extLst>
          </p:cNvPr>
          <p:cNvSpPr txBox="1"/>
          <p:nvPr/>
        </p:nvSpPr>
        <p:spPr>
          <a:xfrm>
            <a:off x="3455854" y="2708920"/>
            <a:ext cx="79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3+1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876AC8E-5FEE-F9DB-9BE9-71F8E8E876E7}"/>
              </a:ext>
            </a:extLst>
          </p:cNvPr>
          <p:cNvSpPr txBox="1"/>
          <p:nvPr/>
        </p:nvSpPr>
        <p:spPr>
          <a:xfrm>
            <a:off x="7715698" y="2834408"/>
            <a:ext cx="79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2+2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2C451BA-7EF3-0D7B-20C4-F0B639ABCAFF}"/>
              </a:ext>
            </a:extLst>
          </p:cNvPr>
          <p:cNvSpPr txBox="1"/>
          <p:nvPr/>
        </p:nvSpPr>
        <p:spPr>
          <a:xfrm>
            <a:off x="2801171" y="5716337"/>
            <a:ext cx="161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1+1+1+1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259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1403648" y="1484784"/>
            <a:ext cx="7211103" cy="278163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4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Thanks for your attention</a:t>
            </a:r>
          </a:p>
          <a:p>
            <a:pPr>
              <a:lnSpc>
                <a:spcPct val="150000"/>
              </a:lnSpc>
            </a:pPr>
            <a:r>
              <a:rPr lang="en-US" altLang="zh-CN" sz="4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Fight for the paper and thesis!</a:t>
            </a:r>
            <a:endParaRPr lang="zh-CN" altLang="en-US" sz="2400" b="0" kern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3C5091E-0D99-4270-A033-1827223D82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0" y="4146816"/>
            <a:ext cx="2640000" cy="198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9C26A751-7624-4753-A441-17D4C2D110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44" y="4146816"/>
            <a:ext cx="1485000" cy="1980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098E69B-9876-472C-A204-024DF743F9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168" y="4146816"/>
            <a:ext cx="2640000" cy="198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62C46FA-E2B0-4B5F-892B-B1B20F99CC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0392" y="4146816"/>
            <a:ext cx="2640000" cy="1980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5823F1-42CB-45DD-AB56-46C705D131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4146816"/>
            <a:ext cx="1485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768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E0B2A3-AE15-E31C-8ABB-F70D1B2A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ENAA</a:t>
            </a:r>
            <a:r>
              <a:rPr lang="zh-CN" altLang="en-US" dirty="0"/>
              <a:t>有价值的核素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199FED-0361-0D92-4DE4-F93A6DA89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D16C0F-FCA4-FC8F-5747-D39570FEF2DA}"/>
              </a:ext>
            </a:extLst>
          </p:cNvPr>
          <p:cNvSpPr txBox="1"/>
          <p:nvPr/>
        </p:nvSpPr>
        <p:spPr>
          <a:xfrm>
            <a:off x="737320" y="4964735"/>
            <a:ext cx="36724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ffectLst/>
              </a:rPr>
              <a:t>I, As, Au, Cd, Ni, Se, Br, Rb, Sr, Mo, Sb, Ba, Ta, Th and U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A847C5-AA78-EBAD-197E-D05AE054B7E2}"/>
              </a:ext>
            </a:extLst>
          </p:cNvPr>
          <p:cNvSpPr txBox="1"/>
          <p:nvPr/>
        </p:nvSpPr>
        <p:spPr>
          <a:xfrm>
            <a:off x="95847" y="5743621"/>
            <a:ext cx="81326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effectLst/>
              </a:rPr>
              <a:t>Ismail. Shaaban, “Design of a permanent epithermal neutron irradiation site in the Syrian MNSR,” </a:t>
            </a:r>
            <a:r>
              <a:rPr lang="en-US" altLang="zh-CN" sz="1200" i="1" dirty="0">
                <a:effectLst/>
              </a:rPr>
              <a:t>Progress in Nuclear Energy</a:t>
            </a:r>
            <a:r>
              <a:rPr lang="en-US" altLang="zh-CN" sz="1200" dirty="0">
                <a:effectLst/>
              </a:rPr>
              <a:t>, vol. 52, no. 6, pp. 569–572, Aug. 2010, </a:t>
            </a:r>
            <a:r>
              <a:rPr lang="en-US" altLang="zh-CN" sz="1200" dirty="0" err="1">
                <a:effectLst/>
              </a:rPr>
              <a:t>doi</a:t>
            </a:r>
            <a:r>
              <a:rPr lang="en-US" altLang="zh-CN" sz="1200" dirty="0">
                <a:effectLst/>
              </a:rPr>
              <a:t>: </a:t>
            </a:r>
            <a:r>
              <a:rPr lang="en-US" altLang="zh-CN" sz="1200" dirty="0">
                <a:effectLst/>
                <a:hlinkClick r:id="rId2"/>
              </a:rPr>
              <a:t>10.1016/j.pnucene.2010.01.008</a:t>
            </a:r>
            <a:r>
              <a:rPr lang="en-US" altLang="zh-CN" sz="1200" dirty="0">
                <a:effectLst/>
              </a:rPr>
              <a:t>.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11DAF4B-5046-6A24-3AA3-3A2D071E59CA}"/>
              </a:ext>
            </a:extLst>
          </p:cNvPr>
          <p:cNvSpPr txBox="1"/>
          <p:nvPr/>
        </p:nvSpPr>
        <p:spPr>
          <a:xfrm>
            <a:off x="95847" y="6169709"/>
            <a:ext cx="86526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effectLst/>
              </a:rPr>
              <a:t>X. Hou, K. Wang, and C. Chai, “Epithermal neutron activation analysis and its application in the Miniature Neutron Source Reactor,” </a:t>
            </a:r>
            <a:r>
              <a:rPr lang="en-US" altLang="zh-CN" sz="1200" i="1" dirty="0">
                <a:effectLst/>
              </a:rPr>
              <a:t>Journal of Radioanalytical and Nuclear Chemistry Articles</a:t>
            </a:r>
            <a:r>
              <a:rPr lang="en-US" altLang="zh-CN" sz="1200" dirty="0">
                <a:effectLst/>
              </a:rPr>
              <a:t>, vol. 210, no. 1, pp. 137–148, Oct. 1996, </a:t>
            </a:r>
            <a:r>
              <a:rPr lang="en-US" altLang="zh-CN" sz="1200" dirty="0" err="1">
                <a:effectLst/>
              </a:rPr>
              <a:t>doi</a:t>
            </a:r>
            <a:r>
              <a:rPr lang="en-US" altLang="zh-CN" sz="1200" dirty="0">
                <a:effectLst/>
              </a:rPr>
              <a:t>: </a:t>
            </a:r>
            <a:r>
              <a:rPr lang="en-US" altLang="zh-CN" sz="1200" dirty="0">
                <a:effectLst/>
                <a:hlinkClick r:id="rId3"/>
              </a:rPr>
              <a:t>10.1007/BF02055413</a:t>
            </a:r>
            <a:r>
              <a:rPr lang="en-US" altLang="zh-CN" sz="1200" dirty="0">
                <a:effectLst/>
              </a:rPr>
              <a:t>.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007F7FA-4788-39BA-7311-304F6271E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63" y="1517770"/>
            <a:ext cx="4499992" cy="168114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7BA904B-EB84-3E05-14B4-668CE6FF9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3243421"/>
            <a:ext cx="4176464" cy="160492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697B4C9-7B71-577B-2081-47FD756A9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160" y="1688046"/>
            <a:ext cx="4132020" cy="246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8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8DDC5-E13C-43BA-9486-BAE275420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546" y="908721"/>
            <a:ext cx="8487942" cy="540059"/>
          </a:xfrm>
        </p:spPr>
        <p:txBody>
          <a:bodyPr/>
          <a:lstStyle/>
          <a:p>
            <a:r>
              <a:rPr lang="en-US" altLang="zh-CN" sz="2000" kern="0" noProof="0" dirty="0">
                <a:latin typeface="+mj-lt"/>
                <a:ea typeface="黑体" pitchFamily="49" charset="-122"/>
                <a:cs typeface="Times New Roman" panose="02020603050405020304" pitchFamily="18" charset="0"/>
                <a:sym typeface="华文宋体" pitchFamily="-109" charset="-122"/>
              </a:rPr>
              <a:t>CYANUS: Calculator for Yield Analysis of Nuclear </a:t>
            </a:r>
            <a:r>
              <a:rPr lang="en-US" altLang="zh-CN" sz="2000" kern="0" dirty="0">
                <a:latin typeface="+mj-lt"/>
                <a:ea typeface="黑体" pitchFamily="49" charset="-122"/>
                <a:cs typeface="Times New Roman" panose="02020603050405020304" pitchFamily="18" charset="0"/>
                <a:sym typeface="华文宋体" pitchFamily="-109" charset="-122"/>
              </a:rPr>
              <a:t>a</a:t>
            </a:r>
            <a:r>
              <a:rPr lang="en-US" altLang="zh-CN" sz="2000" kern="0" noProof="0" dirty="0" err="1">
                <a:latin typeface="+mj-lt"/>
                <a:ea typeface="黑体" pitchFamily="49" charset="-122"/>
                <a:cs typeface="Times New Roman" panose="02020603050405020304" pitchFamily="18" charset="0"/>
                <a:sym typeface="华文宋体" pitchFamily="-109" charset="-122"/>
              </a:rPr>
              <a:t>ctivationS</a:t>
            </a:r>
            <a:endParaRPr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02F20F-C3E4-48F0-8CA6-F709062B6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93785"/>
            <a:ext cx="8621614" cy="5364215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Features</a:t>
            </a:r>
          </a:p>
          <a:p>
            <a:pPr lvl="1"/>
            <a:r>
              <a:rPr lang="en-US" altLang="zh-CN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Arbitrary energy distribution of projectile particles</a:t>
            </a: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elemental constitution is feasible</a:t>
            </a:r>
            <a:endParaRPr lang="en-US" altLang="zh-CN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Coming: Multiple incident particle, include neutron, gamma, electron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Fields</a:t>
            </a:r>
          </a:p>
          <a:p>
            <a:pPr lvl="1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the gamma spectrum of certain specimen activated by a specified facility</a:t>
            </a:r>
          </a:p>
          <a:p>
            <a:pPr lvl="1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the radiation field for high signal gammas and low background gammas</a:t>
            </a:r>
          </a:p>
          <a:p>
            <a:pPr lvl="1"/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387839-8FA7-490E-980C-007B89EA0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283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8DDC5-E13C-43BA-9486-BAE275420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546" y="908721"/>
            <a:ext cx="8487942" cy="540059"/>
          </a:xfrm>
        </p:spPr>
        <p:txBody>
          <a:bodyPr/>
          <a:lstStyle/>
          <a:p>
            <a:r>
              <a:rPr lang="en-US" altLang="zh-CN" sz="2000" kern="0" noProof="0" dirty="0">
                <a:latin typeface="+mj-lt"/>
                <a:ea typeface="黑体" pitchFamily="49" charset="-122"/>
                <a:cs typeface="Times New Roman" panose="02020603050405020304" pitchFamily="18" charset="0"/>
                <a:sym typeface="华文宋体" pitchFamily="-109" charset="-122"/>
              </a:rPr>
              <a:t>Comparison</a:t>
            </a:r>
            <a:endParaRPr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02F20F-C3E4-48F0-8CA6-F709062B6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3785"/>
            <a:ext cx="8229600" cy="5364215"/>
          </a:xfrm>
        </p:spPr>
        <p:txBody>
          <a:bodyPr/>
          <a:lstStyle/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MCNP,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Geant4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codes provide Monte-Carlo simulation of particle transportation and reactions. Typically takes a </a:t>
            </a:r>
            <a:r>
              <a:rPr lang="en-US" altLang="zh-CN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time to acquire good statistical error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And the </a:t>
            </a:r>
            <a:r>
              <a:rPr lang="en-US" altLang="zh-CN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gamma is not considered in these codes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1"/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Talys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Talys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gives the prediction of nuclear reactions based on nuclear models,  but </a:t>
            </a:r>
            <a:r>
              <a:rPr lang="en-US" altLang="zh-CN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resonance reaction are not modeled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important for isotopes have large resonance integration, like Au-197(1550 b), Nd-145 (224 b) and so on. </a:t>
            </a:r>
          </a:p>
          <a:p>
            <a:pPr lvl="1"/>
            <a:r>
              <a:rPr lang="en-US" altLang="zh-CN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K0-IAEA, </a:t>
            </a:r>
            <a:r>
              <a:rPr lang="en-US" altLang="zh-CN" sz="20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Kayzero</a:t>
            </a:r>
            <a:endParaRPr lang="en-US" altLang="zh-CN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designed for the deconvolution of the measured gamma spectrum to quantify the elements composition. However, they typically </a:t>
            </a:r>
            <a:r>
              <a:rPr lang="en-US" altLang="zh-CN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work for thermal neutrons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reactor. Since they are for-ward, they do not provide the “prediction” of user defined specimen. </a:t>
            </a:r>
            <a:endParaRPr lang="en-US" altLang="zh-CN" sz="16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WISE Uranium Project, FRM II, NCNR</a:t>
            </a:r>
          </a:p>
          <a:p>
            <a:pPr lvl="2"/>
            <a:r>
              <a:rPr lang="en-US" altLang="zh-CN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online calculator provides a list of neutron activation products of user given elemental composition. However they only provide the activities of isotopes after irradiation, </a:t>
            </a:r>
            <a:r>
              <a:rPr lang="en-US" altLang="zh-CN" sz="1600" b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lacks the gamma intensities</a:t>
            </a:r>
            <a:r>
              <a:rPr lang="en-US" altLang="zh-CN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Besides, they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only works for particular neutron spectrum, </a:t>
            </a:r>
            <a:r>
              <a:rPr lang="en-US" altLang="zh-CN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lacks the consideration of energy distribution or multiple particles irradiation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endParaRPr lang="en-US" altLang="zh-CN" sz="16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387839-8FA7-490E-980C-007B89EA0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6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62812B-2F8A-400C-A83A-7A49C2172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691" y="4946644"/>
            <a:ext cx="1199565" cy="3556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B8E2D1-9D1D-4884-9830-3AD2F66329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63888" y="3582458"/>
            <a:ext cx="864096" cy="88467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E7145DB-0A07-45BC-A358-51C3A5F79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876" y="3801249"/>
            <a:ext cx="438156" cy="409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9EF294A-A868-40CE-B3BD-B01A97471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2" y="2703597"/>
            <a:ext cx="1368152" cy="379707"/>
          </a:xfrm>
          <a:prstGeom prst="rect">
            <a:avLst/>
          </a:prstGeom>
        </p:spPr>
      </p:pic>
      <p:pic>
        <p:nvPicPr>
          <p:cNvPr id="166914" name="Picture 2" descr="Home">
            <a:extLst>
              <a:ext uri="{FF2B5EF4-FFF2-40B4-BE49-F238E27FC236}">
                <a16:creationId xmlns:a16="http://schemas.microsoft.com/office/drawing/2014/main" id="{07FD1C77-430E-48DB-9893-F2D6BF864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779" y="1385621"/>
            <a:ext cx="2093387" cy="69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916" name="Picture 4" descr="MCNP6">
            <a:extLst>
              <a:ext uri="{FF2B5EF4-FFF2-40B4-BE49-F238E27FC236}">
                <a16:creationId xmlns:a16="http://schemas.microsoft.com/office/drawing/2014/main" id="{FBD5629A-AF0D-487F-90A7-4B9C8831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800" y="1454814"/>
            <a:ext cx="1576232" cy="49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323841-7A07-49C1-99E1-2214FC1CA7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8264" y="4954362"/>
            <a:ext cx="402383" cy="3651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B0CBB52-2F6B-4F0C-A762-0DB59AAE5EF6}"/>
              </a:ext>
            </a:extLst>
          </p:cNvPr>
          <p:cNvSpPr txBox="1"/>
          <p:nvPr/>
        </p:nvSpPr>
        <p:spPr>
          <a:xfrm>
            <a:off x="9185242" y="4487443"/>
            <a:ext cx="4450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WISE </a:t>
            </a:r>
            <a:r>
              <a:rPr lang="zh-CN" altLang="en-US" dirty="0"/>
              <a:t>不提供</a:t>
            </a:r>
            <a:r>
              <a:rPr lang="en-US" altLang="zh-CN" dirty="0"/>
              <a:t>Ag110m</a:t>
            </a:r>
            <a:r>
              <a:rPr lang="zh-CN" altLang="en-US" dirty="0"/>
              <a:t>等同质异能态的活化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CFE2D5C-127F-4CAE-8CC3-CC4117085DDC}"/>
              </a:ext>
            </a:extLst>
          </p:cNvPr>
          <p:cNvSpPr txBox="1"/>
          <p:nvPr/>
        </p:nvSpPr>
        <p:spPr>
          <a:xfrm>
            <a:off x="9180512" y="5254350"/>
            <a:ext cx="67087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计算器还有</a:t>
            </a:r>
            <a:r>
              <a:rPr lang="en-US" altLang="zh-CN" dirty="0"/>
              <a:t>NIST</a:t>
            </a:r>
            <a:r>
              <a:rPr lang="zh-CN" altLang="en-US" dirty="0"/>
              <a:t>的下面这个</a:t>
            </a:r>
            <a:endParaRPr lang="en-US" altLang="zh-CN" dirty="0"/>
          </a:p>
          <a:p>
            <a:r>
              <a:rPr lang="zh-CN" altLang="en-US" dirty="0">
                <a:hlinkClick r:id="rId9"/>
              </a:rPr>
              <a:t>https://www.ncnr.nist.gov/resources/activation/</a:t>
            </a:r>
            <a:endParaRPr lang="en-US" altLang="zh-CN" dirty="0"/>
          </a:p>
          <a:p>
            <a:r>
              <a:rPr lang="zh-CN" altLang="en-US" dirty="0"/>
              <a:t>但它并不提供伽马信息，只提供活度</a:t>
            </a:r>
            <a:endParaRPr lang="en-US" altLang="zh-CN" dirty="0"/>
          </a:p>
          <a:p>
            <a:r>
              <a:rPr lang="en-US" altLang="zh-CN" dirty="0"/>
              <a:t>WISE</a:t>
            </a:r>
            <a:r>
              <a:rPr lang="zh-CN" altLang="en-US" dirty="0"/>
              <a:t>也只提供活度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51FB53D-CD7F-73F2-FFC0-39092DB95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76691" y="5319487"/>
            <a:ext cx="2232248" cy="32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44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DFA08-0208-4B31-9E19-90C53504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CYANUS basic procedure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BE332A-34EC-4692-B879-13A92848B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85C88F-45E8-43EC-9769-53B6DF31B760}"/>
              </a:ext>
            </a:extLst>
          </p:cNvPr>
          <p:cNvSpPr txBox="1"/>
          <p:nvPr/>
        </p:nvSpPr>
        <p:spPr>
          <a:xfrm>
            <a:off x="241806" y="3201024"/>
            <a:ext cx="897306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Basic modules (</a:t>
            </a:r>
            <a:r>
              <a:rPr lang="en-US" altLang="zh-CN" sz="2400" dirty="0" err="1"/>
              <a:t>matlab</a:t>
            </a:r>
            <a:r>
              <a:rPr lang="en-US" altLang="zh-CN" sz="2400" dirty="0"/>
              <a:t> functions)</a:t>
            </a:r>
          </a:p>
          <a:p>
            <a:pPr marL="800100" lvl="1" indent="-342900">
              <a:buAutoNum type="arabicPeriod"/>
            </a:pP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Cyanus_preparation.m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 5 structured tables from nuclear data, user defined neutron spectrum and irradiation, cooling, measurement time </a:t>
            </a:r>
          </a:p>
          <a:p>
            <a:pPr marL="800100" lvl="1" indent="-342900">
              <a:buAutoNum type="arabicPeriod"/>
            </a:pPr>
            <a:endParaRPr lang="en-US" altLang="zh-CN" sz="1600" dirty="0"/>
          </a:p>
          <a:p>
            <a:pPr marL="800100" lvl="1" indent="-342900">
              <a:buAutoNum type="arabicPeriod"/>
            </a:pP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Cyanus_specimen.m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fills in the user given elemental composition, then calculate the corresponding info. </a:t>
            </a:r>
            <a:r>
              <a:rPr lang="en-US" altLang="zh-CN" sz="2000" dirty="0">
                <a:solidFill>
                  <a:srgbClr val="00AE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(Blue)</a:t>
            </a:r>
          </a:p>
          <a:p>
            <a:pPr marL="800100" lvl="1" indent="-342900">
              <a:buFontTx/>
              <a:buAutoNum type="arabicPeriod"/>
            </a:pPr>
            <a:endParaRPr lang="en-US" altLang="zh-CN" sz="1600" dirty="0"/>
          </a:p>
          <a:p>
            <a:pPr marL="1257300" lvl="2" indent="-342900">
              <a:buFont typeface="Wingdings" panose="05000000000000000000" pitchFamily="2" charset="2"/>
              <a:buChar char="p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Table_element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89 rows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00AE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columns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p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Table_isotope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287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solidFill>
                  <a:srgbClr val="00AE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columns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p"/>
            </a:pP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Table_active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287 rows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columns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p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Table_decay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271rows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dirty="0">
                <a:solidFill>
                  <a:srgbClr val="00AE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p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Table_gamma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5605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dirty="0">
                <a:solidFill>
                  <a:srgbClr val="00AE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columns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64CF616-EABD-4C9D-AE00-29CDC679EE11}"/>
                  </a:ext>
                </a:extLst>
              </p:cNvPr>
              <p:cNvSpPr txBox="1"/>
              <p:nvPr/>
            </p:nvSpPr>
            <p:spPr>
              <a:xfrm>
                <a:off x="927158" y="2529878"/>
                <a:ext cx="7334689" cy="671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nary>
                                <m:naryPr>
                                  <m:subHide m:val="on"/>
                                  <m:supHide m:val="on"/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𝑑𝐸</m:t>
                                  </m:r>
                                </m:e>
                              </m:nary>
                            </m:num>
                            <m:den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d>
                            <m:d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𝑖𝑟𝑟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𝑐𝑜𝑜𝑙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zh-CN" alt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64CF616-EABD-4C9D-AE00-29CDC679E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58" y="2529878"/>
                <a:ext cx="7334689" cy="6711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F8FC7560-8CDA-40B3-AFCB-8BBD083C759D}"/>
              </a:ext>
            </a:extLst>
          </p:cNvPr>
          <p:cNvSpPr txBox="1"/>
          <p:nvPr/>
        </p:nvSpPr>
        <p:spPr>
          <a:xfrm>
            <a:off x="216065" y="1448780"/>
            <a:ext cx="85645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Mechanisms</a:t>
            </a: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Organizing (look up the nuclear data or calculate) the parameters in the following activation analysis equation for each possible delayed gamma</a:t>
            </a:r>
          </a:p>
        </p:txBody>
      </p:sp>
    </p:spTree>
    <p:extLst>
      <p:ext uri="{BB962C8B-B14F-4D97-AF65-F5344CB8AC3E}">
        <p14:creationId xmlns:p14="http://schemas.microsoft.com/office/powerpoint/2010/main" val="4214968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1EE52-00ED-490E-8F86-A382B7EF1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 time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0861C2-8655-4A47-9C97-D07B10E057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C92697-2C95-47EB-9C80-FA209F6DA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62" y="1451237"/>
            <a:ext cx="7708076" cy="21033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B5A8308-1D1E-4E62-B885-46E245D17BB3}"/>
              </a:ext>
            </a:extLst>
          </p:cNvPr>
          <p:cNvSpPr txBox="1"/>
          <p:nvPr/>
        </p:nvSpPr>
        <p:spPr>
          <a:xfrm>
            <a:off x="92243" y="3814123"/>
            <a:ext cx="5121144" cy="2799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20000"/>
              </a:lnSpc>
              <a:buAutoNum type="arabicPeriod"/>
            </a:pP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Cyanus_preparation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 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Table_element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(0.6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s)</a:t>
            </a: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Table_isotope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(0.6 s)</a:t>
            </a: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Table_active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(24 s)</a:t>
            </a:r>
          </a:p>
          <a:p>
            <a:pPr marL="1714500" lvl="3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Numint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(10 s)</a:t>
            </a:r>
          </a:p>
          <a:p>
            <a:pPr marL="1714500" lvl="3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Readtable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(10 s)</a:t>
            </a: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Table_decay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(2.8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s)</a:t>
            </a:r>
          </a:p>
          <a:p>
            <a:pPr marL="1714500" lvl="3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Gethalflife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(0.6 s)</a:t>
            </a: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Table_gamma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(9.9 s)</a:t>
            </a:r>
            <a:endParaRPr lang="en-US" altLang="zh-CN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3786D61-C4D0-4D20-9D9C-3471923136A6}"/>
              </a:ext>
            </a:extLst>
          </p:cNvPr>
          <p:cNvSpPr txBox="1"/>
          <p:nvPr/>
        </p:nvSpPr>
        <p:spPr>
          <a:xfrm>
            <a:off x="4542793" y="386104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+mj-lt"/>
              <a:buAutoNum type="arabicPeriod" startAt="2"/>
            </a:pPr>
            <a:r>
              <a:rPr lang="en-US" altLang="zh-C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Cyanus_specimen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s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D29557-4C49-4CA1-A799-C9C9046609A8}"/>
              </a:ext>
            </a:extLst>
          </p:cNvPr>
          <p:cNvSpPr txBox="1"/>
          <p:nvPr/>
        </p:nvSpPr>
        <p:spPr>
          <a:xfrm>
            <a:off x="4211961" y="4477986"/>
            <a:ext cx="4839796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For example: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Analyze 100 ores in 5 different neutron fields: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Total time = 38 s * 5 + 4 s * 5 * 100 = 36 min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9499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705764E9-BEE6-4A48-A644-E3F7134DFC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143946"/>
              </p:ext>
            </p:extLst>
          </p:nvPr>
        </p:nvGraphicFramePr>
        <p:xfrm>
          <a:off x="203880" y="2238357"/>
          <a:ext cx="8847138" cy="419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846894" imgH="4198515" progId="Excel.Sheet.8">
                  <p:embed/>
                </p:oleObj>
              </mc:Choice>
              <mc:Fallback>
                <p:oleObj name="Worksheet" r:id="rId2" imgW="8846894" imgH="4198515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3880" y="2238357"/>
                        <a:ext cx="8847138" cy="419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FB9DFA08-0208-4B31-9E19-90C53504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Calculating procedure (Take “In” as example)</a:t>
            </a:r>
            <a:endParaRPr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BE332A-34EC-4692-B879-13A92848B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D1DFA3E-B395-41B8-9774-A4305C366BF2}"/>
              </a:ext>
            </a:extLst>
          </p:cNvPr>
          <p:cNvSpPr/>
          <p:nvPr/>
        </p:nvSpPr>
        <p:spPr>
          <a:xfrm>
            <a:off x="3131840" y="3501008"/>
            <a:ext cx="64807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BB1B387-EAEB-48BB-A014-D676C832636F}"/>
                  </a:ext>
                </a:extLst>
              </p:cNvPr>
              <p:cNvSpPr txBox="1"/>
              <p:nvPr/>
            </p:nvSpPr>
            <p:spPr>
              <a:xfrm>
                <a:off x="549679" y="1469710"/>
                <a:ext cx="8044642" cy="671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nary>
                                <m:naryPr>
                                  <m:subHide m:val="on"/>
                                  <m:supHide m:val="on"/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𝑑𝐸</m:t>
                                  </m:r>
                                </m:e>
                              </m:nary>
                            </m:num>
                            <m:den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d>
                            <m:d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𝑖𝑟𝑟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𝑐𝑜𝑜𝑙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zh-CN" alt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BB1B387-EAEB-48BB-A014-D676C8326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79" y="1469710"/>
                <a:ext cx="8044642" cy="671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230B43A5-ACC7-497E-8128-DF6044A99EE1}"/>
              </a:ext>
            </a:extLst>
          </p:cNvPr>
          <p:cNvSpPr/>
          <p:nvPr/>
        </p:nvSpPr>
        <p:spPr>
          <a:xfrm>
            <a:off x="6516216" y="3500531"/>
            <a:ext cx="2592859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9409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42f7042c-ff6a-4301-9525-7132d37dbd6e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test</Template>
  <TotalTime>118827</TotalTime>
  <Words>2526</Words>
  <Application>Microsoft Office PowerPoint</Application>
  <PresentationFormat>全屏显示(4:3)</PresentationFormat>
  <Paragraphs>435</Paragraphs>
  <Slides>48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61" baseType="lpstr">
      <vt:lpstr>UniversCondensed</vt:lpstr>
      <vt:lpstr>等线</vt:lpstr>
      <vt:lpstr>华文仿宋</vt:lpstr>
      <vt:lpstr>华文楷体</vt:lpstr>
      <vt:lpstr>微软雅黑</vt:lpstr>
      <vt:lpstr>Arial</vt:lpstr>
      <vt:lpstr>Cambria Math</vt:lpstr>
      <vt:lpstr>Courier New</vt:lpstr>
      <vt:lpstr>Times New Roman</vt:lpstr>
      <vt:lpstr>Wingdings</vt:lpstr>
      <vt:lpstr>默认设计模板</vt:lpstr>
      <vt:lpstr>Graph</vt:lpstr>
      <vt:lpstr>Worksheet</vt:lpstr>
      <vt:lpstr>PowerPoint 演示文稿</vt:lpstr>
      <vt:lpstr>CYANUS: Calculator for Yield Analysis of Nuclear activationS</vt:lpstr>
      <vt:lpstr>Sketch</vt:lpstr>
      <vt:lpstr>Sketch</vt:lpstr>
      <vt:lpstr>CYANUS: Calculator for Yield Analysis of Nuclear activationS</vt:lpstr>
      <vt:lpstr>Comparison</vt:lpstr>
      <vt:lpstr>CYANUS basic procedure</vt:lpstr>
      <vt:lpstr>Computation time</vt:lpstr>
      <vt:lpstr>Calculating procedure (Take “In” as example)</vt:lpstr>
      <vt:lpstr>结构化表格介绍</vt:lpstr>
      <vt:lpstr>结构化表格介绍</vt:lpstr>
      <vt:lpstr>结构化表格介绍</vt:lpstr>
      <vt:lpstr>结构化表格介绍</vt:lpstr>
      <vt:lpstr>结构化表格介绍</vt:lpstr>
      <vt:lpstr>Integration of neutron spectrum and xs</vt:lpstr>
      <vt:lpstr>Integration of neutron spectrum and xs</vt:lpstr>
      <vt:lpstr>How many bins of energy</vt:lpstr>
      <vt:lpstr>Calculation of Isomer ratio</vt:lpstr>
      <vt:lpstr>Weighted average，In-116 g &amp; m &amp; n</vt:lpstr>
      <vt:lpstr>Sensitivity result</vt:lpstr>
      <vt:lpstr>Branch ratio of the most intense gamma</vt:lpstr>
      <vt:lpstr>Comparation: Cyanus and experiment result </vt:lpstr>
      <vt:lpstr>PowerPoint 演示文稿</vt:lpstr>
      <vt:lpstr>25.3 meV &amp; Maxwell-Boltzmann</vt:lpstr>
      <vt:lpstr>TALYS的部分异常</vt:lpstr>
      <vt:lpstr>中子活化法与PhotonAssay对比</vt:lpstr>
      <vt:lpstr>PhotonAssay的检测能力表格可能有问题？</vt:lpstr>
      <vt:lpstr>CYANUS development plan</vt:lpstr>
      <vt:lpstr>Memorandum</vt:lpstr>
      <vt:lpstr>PowerPoint 演示文稿</vt:lpstr>
      <vt:lpstr>PowerPoint 演示文稿</vt:lpstr>
      <vt:lpstr>内容提要</vt:lpstr>
      <vt:lpstr>截面注量积分 int_evb的计算</vt:lpstr>
      <vt:lpstr>缓发伽马模拟程序</vt:lpstr>
      <vt:lpstr>在9MeV优化位置照射1min，冷却1min</vt:lpstr>
      <vt:lpstr>实测谱 st851(20210627) </vt:lpstr>
      <vt:lpstr>PowerPoint 演示文稿</vt:lpstr>
      <vt:lpstr>缓发伽马模拟程序</vt:lpstr>
      <vt:lpstr>代码正确性验证</vt:lpstr>
      <vt:lpstr>k0-IAEA程序可做比照？</vt:lpstr>
      <vt:lpstr>下一步工作</vt:lpstr>
      <vt:lpstr>PowerPoint 演示文稿</vt:lpstr>
      <vt:lpstr>CYANUS的能力验证</vt:lpstr>
      <vt:lpstr>Z=8-82共73个核素的初步情况</vt:lpstr>
      <vt:lpstr>Z=8-82共73个核素的初步情况</vt:lpstr>
      <vt:lpstr>Z=8-82共73个核素的初步情况</vt:lpstr>
      <vt:lpstr>PowerPoint 演示文稿</vt:lpstr>
      <vt:lpstr>ENAA有价值的核素</vt:lpstr>
    </vt:vector>
  </TitlesOfParts>
  <Company>acc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huangwh</dc:creator>
  <cp:lastModifiedBy>Cui Tongyuan</cp:lastModifiedBy>
  <cp:revision>4835</cp:revision>
  <dcterms:created xsi:type="dcterms:W3CDTF">2006-10-07T01:16:49Z</dcterms:created>
  <dcterms:modified xsi:type="dcterms:W3CDTF">2023-02-02T12:08:42Z</dcterms:modified>
</cp:coreProperties>
</file>